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4" r:id="rId9"/>
    <p:sldId id="266" r:id="rId10"/>
    <p:sldId id="263"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B05DA7-3E2E-478F-A08A-CA263F184A8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249280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B05DA7-3E2E-478F-A08A-CA263F184A8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288140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B05DA7-3E2E-478F-A08A-CA263F184A8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341000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B05DA7-3E2E-478F-A08A-CA263F184A8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68438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05DA7-3E2E-478F-A08A-CA263F184A8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36445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B05DA7-3E2E-478F-A08A-CA263F184A8E}"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1102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B05DA7-3E2E-478F-A08A-CA263F184A8E}" type="datetimeFigureOut">
              <a:rPr lang="en-GB" smtClean="0"/>
              <a:t>25/06/2018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308103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B05DA7-3E2E-478F-A08A-CA263F184A8E}" type="datetimeFigureOut">
              <a:rPr lang="en-GB" smtClean="0"/>
              <a:t>25/06/2018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34837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05DA7-3E2E-478F-A08A-CA263F184A8E}" type="datetimeFigureOut">
              <a:rPr lang="en-GB" smtClean="0"/>
              <a:t>25/06/2018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296168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05DA7-3E2E-478F-A08A-CA263F184A8E}"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420680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05DA7-3E2E-478F-A08A-CA263F184A8E}"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E61E6E-031C-4EF4-90E0-E32BA4011904}" type="slidenum">
              <a:rPr lang="en-GB" smtClean="0"/>
              <a:t>‹#›</a:t>
            </a:fld>
            <a:endParaRPr lang="en-GB"/>
          </a:p>
        </p:txBody>
      </p:sp>
    </p:spTree>
    <p:extLst>
      <p:ext uri="{BB962C8B-B14F-4D97-AF65-F5344CB8AC3E}">
        <p14:creationId xmlns:p14="http://schemas.microsoft.com/office/powerpoint/2010/main" val="105243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05DA7-3E2E-478F-A08A-CA263F184A8E}" type="datetimeFigureOut">
              <a:rPr lang="en-GB" smtClean="0"/>
              <a:t>25/06/2018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61E6E-031C-4EF4-90E0-E32BA4011904}" type="slidenum">
              <a:rPr lang="en-GB" smtClean="0"/>
              <a:t>‹#›</a:t>
            </a:fld>
            <a:endParaRPr lang="en-GB"/>
          </a:p>
        </p:txBody>
      </p:sp>
    </p:spTree>
    <p:extLst>
      <p:ext uri="{BB962C8B-B14F-4D97-AF65-F5344CB8AC3E}">
        <p14:creationId xmlns:p14="http://schemas.microsoft.com/office/powerpoint/2010/main" val="1910733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707904"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 y="2859978"/>
            <a:ext cx="37155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
            <a:ext cx="2867025" cy="469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4929" y="1"/>
            <a:ext cx="2569071" cy="234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812" y="4698303"/>
            <a:ext cx="4584187" cy="215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4929" y="2349152"/>
            <a:ext cx="2569070" cy="234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1" y="4698303"/>
            <a:ext cx="4559812" cy="215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346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Insider/ Outsider conundrums</a:t>
            </a:r>
            <a:endParaRPr lang="en-GB" b="1" dirty="0"/>
          </a:p>
        </p:txBody>
      </p:sp>
      <p:sp>
        <p:nvSpPr>
          <p:cNvPr id="3" name="Content Placeholder 2"/>
          <p:cNvSpPr>
            <a:spLocks noGrp="1"/>
          </p:cNvSpPr>
          <p:nvPr>
            <p:ph idx="1"/>
          </p:nvPr>
        </p:nvSpPr>
        <p:spPr>
          <a:xfrm>
            <a:off x="457200" y="1124744"/>
            <a:ext cx="8229600" cy="5472608"/>
          </a:xfrm>
        </p:spPr>
        <p:txBody>
          <a:bodyPr>
            <a:normAutofit fontScale="62500" lnSpcReduction="20000"/>
          </a:bodyPr>
          <a:lstStyle/>
          <a:p>
            <a:pPr marL="0" indent="0">
              <a:buNone/>
            </a:pPr>
            <a:r>
              <a:rPr lang="en-GB" b="1" dirty="0" smtClean="0"/>
              <a:t>Insider</a:t>
            </a:r>
          </a:p>
          <a:p>
            <a:r>
              <a:rPr lang="en-GB" dirty="0" smtClean="0"/>
              <a:t>Am Bangladeshi</a:t>
            </a:r>
          </a:p>
          <a:p>
            <a:r>
              <a:rPr lang="en-GB" dirty="0" smtClean="0"/>
              <a:t>East End </a:t>
            </a:r>
            <a:r>
              <a:rPr lang="en-GB" dirty="0" smtClean="0"/>
              <a:t>boy</a:t>
            </a:r>
          </a:p>
          <a:p>
            <a:r>
              <a:rPr lang="en-GB" dirty="0" smtClean="0"/>
              <a:t>A fellow footballer</a:t>
            </a:r>
            <a:endParaRPr lang="en-GB" dirty="0" smtClean="0"/>
          </a:p>
          <a:p>
            <a:r>
              <a:rPr lang="en-GB" dirty="0" smtClean="0"/>
              <a:t>Cultural/ religious/ linguistic similarities</a:t>
            </a:r>
          </a:p>
          <a:p>
            <a:r>
              <a:rPr lang="en-GB" dirty="0" smtClean="0"/>
              <a:t>Experienced racism</a:t>
            </a:r>
          </a:p>
          <a:p>
            <a:r>
              <a:rPr lang="en-GB" dirty="0" smtClean="0"/>
              <a:t>Have family members who were around during 1971 and 1978</a:t>
            </a:r>
          </a:p>
          <a:p>
            <a:r>
              <a:rPr lang="en-GB" dirty="0" smtClean="0"/>
              <a:t>Gender similarities to male participants</a:t>
            </a:r>
          </a:p>
          <a:p>
            <a:pPr marL="0" indent="0">
              <a:buNone/>
            </a:pPr>
            <a:endParaRPr lang="en-GB" dirty="0"/>
          </a:p>
          <a:p>
            <a:pPr marL="0" indent="0">
              <a:buNone/>
            </a:pPr>
            <a:r>
              <a:rPr lang="en-GB" b="1" dirty="0" smtClean="0"/>
              <a:t>Outsider</a:t>
            </a:r>
          </a:p>
          <a:p>
            <a:r>
              <a:rPr lang="en-GB" dirty="0" smtClean="0"/>
              <a:t>Did not witness first-hand any of the events (1971 and 1978)</a:t>
            </a:r>
          </a:p>
          <a:p>
            <a:r>
              <a:rPr lang="en-GB" dirty="0" smtClean="0"/>
              <a:t>University-based academic researcher (power dynamics)</a:t>
            </a:r>
          </a:p>
          <a:p>
            <a:r>
              <a:rPr lang="en-GB" dirty="0" smtClean="0"/>
              <a:t>Now live in suburban north-east London (geographical and social class differences)</a:t>
            </a:r>
          </a:p>
          <a:p>
            <a:r>
              <a:rPr lang="en-GB" dirty="0" smtClean="0"/>
              <a:t>Expected to fill in gaps… </a:t>
            </a:r>
            <a:r>
              <a:rPr lang="en-GB" i="1" dirty="0" smtClean="0"/>
              <a:t>‘you know how it is…’</a:t>
            </a:r>
          </a:p>
          <a:p>
            <a:r>
              <a:rPr lang="en-GB" dirty="0" smtClean="0"/>
              <a:t>Age difference to participants</a:t>
            </a:r>
          </a:p>
          <a:p>
            <a:r>
              <a:rPr lang="en-GB" dirty="0" smtClean="0"/>
              <a:t>Gender difference to female participants </a:t>
            </a:r>
            <a:endParaRPr lang="en-GB" dirty="0"/>
          </a:p>
        </p:txBody>
      </p:sp>
    </p:spTree>
    <p:extLst>
      <p:ext uri="{BB962C8B-B14F-4D97-AF65-F5344CB8AC3E}">
        <p14:creationId xmlns:p14="http://schemas.microsoft.com/office/powerpoint/2010/main" val="6048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ethnographic tension </a:t>
            </a:r>
            <a:br>
              <a:rPr lang="en-GB" b="1" dirty="0" smtClean="0"/>
            </a:br>
            <a:r>
              <a:rPr lang="en-GB" b="1" dirty="0" smtClean="0"/>
              <a:t>(Martin Hammersley)</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As researchers, do we merely re-tell the oral histories of the narrators and let the audience make sense of what they read and hear? </a:t>
            </a:r>
          </a:p>
          <a:p>
            <a:pPr marL="0" indent="0">
              <a:buNone/>
            </a:pPr>
            <a:endParaRPr lang="en-GB" dirty="0"/>
          </a:p>
          <a:p>
            <a:pPr marL="0" indent="0">
              <a:buNone/>
            </a:pPr>
            <a:r>
              <a:rPr lang="en-GB" dirty="0" smtClean="0"/>
              <a:t>OR</a:t>
            </a:r>
          </a:p>
          <a:p>
            <a:pPr marL="0" indent="0">
              <a:buNone/>
            </a:pPr>
            <a:endParaRPr lang="en-GB" dirty="0"/>
          </a:p>
          <a:p>
            <a:pPr marL="0" indent="0">
              <a:buNone/>
            </a:pPr>
            <a:r>
              <a:rPr lang="en-GB" dirty="0" smtClean="0"/>
              <a:t>Do we interpret, use our ethnographic and sociological imagination, and analyse what we see, hear and read, before presenting it to the reader? </a:t>
            </a:r>
            <a:endParaRPr lang="en-GB" dirty="0"/>
          </a:p>
        </p:txBody>
      </p:sp>
    </p:spTree>
    <p:extLst>
      <p:ext uri="{BB962C8B-B14F-4D97-AF65-F5344CB8AC3E}">
        <p14:creationId xmlns:p14="http://schemas.microsoft.com/office/powerpoint/2010/main" val="188428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References</a:t>
            </a:r>
            <a:endParaRPr lang="en-GB" b="1" dirty="0"/>
          </a:p>
        </p:txBody>
      </p:sp>
      <p:sp>
        <p:nvSpPr>
          <p:cNvPr id="3" name="Content Placeholder 2"/>
          <p:cNvSpPr>
            <a:spLocks noGrp="1"/>
          </p:cNvSpPr>
          <p:nvPr>
            <p:ph idx="1"/>
          </p:nvPr>
        </p:nvSpPr>
        <p:spPr/>
        <p:txBody>
          <a:bodyPr>
            <a:normAutofit/>
          </a:bodyPr>
          <a:lstStyle/>
          <a:p>
            <a:pPr marL="0" indent="0">
              <a:buNone/>
            </a:pPr>
            <a:r>
              <a:rPr lang="en-GB" sz="2000" dirty="0" smtClean="0"/>
              <a:t>Geertz, C (1973) </a:t>
            </a:r>
            <a:r>
              <a:rPr lang="en-GB" sz="2000" i="1" dirty="0" smtClean="0"/>
              <a:t>The Interpretation of Cultures, </a:t>
            </a:r>
            <a:r>
              <a:rPr lang="en-GB" sz="2000" dirty="0" smtClean="0"/>
              <a:t>New York: Basic Books </a:t>
            </a:r>
            <a:r>
              <a:rPr lang="en-GB" sz="2000" dirty="0" err="1" smtClean="0"/>
              <a:t>Inc</a:t>
            </a:r>
            <a:endParaRPr lang="en-GB" sz="2000" dirty="0" smtClean="0"/>
          </a:p>
          <a:p>
            <a:pPr marL="0" indent="0">
              <a:buNone/>
            </a:pPr>
            <a:endParaRPr lang="en-GB" sz="2000" dirty="0"/>
          </a:p>
          <a:p>
            <a:pPr marL="0" indent="0">
              <a:buNone/>
            </a:pPr>
            <a:r>
              <a:rPr lang="en-GB" sz="2000" dirty="0" err="1" smtClean="0"/>
              <a:t>Grele</a:t>
            </a:r>
            <a:r>
              <a:rPr lang="en-GB" sz="2000" dirty="0" smtClean="0"/>
              <a:t>, R.J (1998) ‘Movement without aim: Methodological and Theoretical problems in oral history’ in R. Perks and </a:t>
            </a:r>
            <a:r>
              <a:rPr lang="en-GB" sz="2000" dirty="0" err="1" smtClean="0"/>
              <a:t>A.Thomson</a:t>
            </a:r>
            <a:r>
              <a:rPr lang="en-GB" sz="2000" dirty="0" smtClean="0"/>
              <a:t> (</a:t>
            </a:r>
            <a:r>
              <a:rPr lang="en-GB" sz="2000" dirty="0" err="1" smtClean="0"/>
              <a:t>eds</a:t>
            </a:r>
            <a:r>
              <a:rPr lang="en-GB" sz="2000" dirty="0" smtClean="0"/>
              <a:t>) </a:t>
            </a:r>
            <a:r>
              <a:rPr lang="en-GB" sz="2000" i="1" dirty="0" smtClean="0"/>
              <a:t>The History Reader, </a:t>
            </a:r>
            <a:r>
              <a:rPr lang="en-GB" sz="2000" dirty="0" smtClean="0"/>
              <a:t>London: Routledge</a:t>
            </a:r>
          </a:p>
          <a:p>
            <a:pPr marL="0" indent="0">
              <a:buNone/>
            </a:pPr>
            <a:endParaRPr lang="en-GB" sz="2000" dirty="0"/>
          </a:p>
          <a:p>
            <a:pPr marL="0" indent="0">
              <a:buNone/>
            </a:pPr>
            <a:r>
              <a:rPr lang="en-GB" sz="2000" dirty="0" smtClean="0"/>
              <a:t>St Hilda’s East Community Centre (1999) ‘The way we worked: An oral history by members of St Hilda’s East Community Centre and Stepney Jewish Community Centre’, September 1999</a:t>
            </a:r>
            <a:endParaRPr lang="en-GB" sz="2000" dirty="0"/>
          </a:p>
        </p:txBody>
      </p:sp>
    </p:spTree>
    <p:extLst>
      <p:ext uri="{BB962C8B-B14F-4D97-AF65-F5344CB8AC3E}">
        <p14:creationId xmlns:p14="http://schemas.microsoft.com/office/powerpoint/2010/main" val="393477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Oral history – a ‘starting’ definition</a:t>
            </a:r>
            <a:endParaRPr lang="en-GB" b="1" dirty="0"/>
          </a:p>
        </p:txBody>
      </p:sp>
      <p:sp>
        <p:nvSpPr>
          <p:cNvPr id="3" name="Content Placeholder 2"/>
          <p:cNvSpPr>
            <a:spLocks noGrp="1"/>
          </p:cNvSpPr>
          <p:nvPr>
            <p:ph idx="1"/>
          </p:nvPr>
        </p:nvSpPr>
        <p:spPr>
          <a:xfrm>
            <a:off x="467544" y="1196752"/>
            <a:ext cx="8229600" cy="5400600"/>
          </a:xfrm>
        </p:spPr>
        <p:txBody>
          <a:bodyPr>
            <a:normAutofit fontScale="77500" lnSpcReduction="20000"/>
          </a:bodyPr>
          <a:lstStyle/>
          <a:p>
            <a:pPr marL="0" indent="0">
              <a:buNone/>
            </a:pPr>
            <a:r>
              <a:rPr lang="en-GB" dirty="0" smtClean="0"/>
              <a:t>Oral history refers both to a method of recording and </a:t>
            </a:r>
            <a:r>
              <a:rPr lang="en-GB" b="1" dirty="0" smtClean="0"/>
              <a:t>preservin</a:t>
            </a:r>
            <a:r>
              <a:rPr lang="en-GB" dirty="0" smtClean="0"/>
              <a:t>g oral testimony and to the product of that process. ... A verbal document, </a:t>
            </a:r>
            <a:r>
              <a:rPr lang="en-GB" b="1" dirty="0" smtClean="0"/>
              <a:t>the oral history</a:t>
            </a:r>
            <a:r>
              <a:rPr lang="en-GB" dirty="0" smtClean="0"/>
              <a:t>, results from this process and is preserved and made available in different forms to other users, researchers, and the public.</a:t>
            </a:r>
          </a:p>
          <a:p>
            <a:pPr marL="0" indent="0">
              <a:buNone/>
            </a:pPr>
            <a:r>
              <a:rPr lang="en-GB" dirty="0" smtClean="0"/>
              <a:t>(Oral History Association, 2009)</a:t>
            </a:r>
          </a:p>
          <a:p>
            <a:pPr marL="0" indent="0">
              <a:buNone/>
            </a:pPr>
            <a:endParaRPr lang="en-GB" dirty="0" smtClean="0"/>
          </a:p>
          <a:p>
            <a:pPr marL="0" indent="0">
              <a:buNone/>
            </a:pPr>
            <a:r>
              <a:rPr lang="en-GB" dirty="0" smtClean="0"/>
              <a:t>Because it is a primary source, an oral history is not intended to present a final, verified, or "objective" narrative of events, or a comprehensive history of a place... It is a </a:t>
            </a:r>
            <a:r>
              <a:rPr lang="en-GB" b="1" dirty="0" smtClean="0"/>
              <a:t>spoken account</a:t>
            </a:r>
            <a:r>
              <a:rPr lang="en-GB" dirty="0" smtClean="0"/>
              <a:t>, </a:t>
            </a:r>
            <a:r>
              <a:rPr lang="en-GB" b="1" dirty="0" smtClean="0"/>
              <a:t>reflects personal opinion </a:t>
            </a:r>
            <a:r>
              <a:rPr lang="en-GB" dirty="0" smtClean="0"/>
              <a:t>offered by the narrator, and as such it is </a:t>
            </a:r>
            <a:r>
              <a:rPr lang="en-GB" b="1" dirty="0" smtClean="0"/>
              <a:t>subjective</a:t>
            </a:r>
            <a:r>
              <a:rPr lang="en-GB" dirty="0" smtClean="0"/>
              <a:t>. Oral histories may be used together with other primary sources as well as secondary sources to gain understanding and insight into history.</a:t>
            </a:r>
          </a:p>
          <a:p>
            <a:pPr marL="0" indent="0">
              <a:buNone/>
            </a:pPr>
            <a:r>
              <a:rPr lang="en-GB" dirty="0" smtClean="0"/>
              <a:t>(University of California, Santa Cruz)</a:t>
            </a:r>
            <a:endParaRPr lang="en-GB" dirty="0"/>
          </a:p>
        </p:txBody>
      </p:sp>
    </p:spTree>
    <p:extLst>
      <p:ext uri="{BB962C8B-B14F-4D97-AF65-F5344CB8AC3E}">
        <p14:creationId xmlns:p14="http://schemas.microsoft.com/office/powerpoint/2010/main" val="16115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importance of ‘oral’ history</a:t>
            </a:r>
            <a:endParaRPr lang="en-GB" b="1" dirty="0"/>
          </a:p>
        </p:txBody>
      </p:sp>
      <p:sp>
        <p:nvSpPr>
          <p:cNvPr id="3" name="Content Placeholder 2"/>
          <p:cNvSpPr>
            <a:spLocks noGrp="1"/>
          </p:cNvSpPr>
          <p:nvPr>
            <p:ph idx="1"/>
          </p:nvPr>
        </p:nvSpPr>
        <p:spPr>
          <a:xfrm>
            <a:off x="457200" y="1196752"/>
            <a:ext cx="8229600" cy="5256584"/>
          </a:xfrm>
        </p:spPr>
        <p:txBody>
          <a:bodyPr>
            <a:normAutofit fontScale="85000" lnSpcReduction="20000"/>
          </a:bodyPr>
          <a:lstStyle/>
          <a:p>
            <a:r>
              <a:rPr lang="en-GB" dirty="0" smtClean="0"/>
              <a:t>Oral history is both an approach and a method</a:t>
            </a:r>
          </a:p>
          <a:p>
            <a:r>
              <a:rPr lang="en-GB" dirty="0" smtClean="0"/>
              <a:t>The participant(s) is asked to reflect (in-depth) upon specific events or periods in the past. Oral history, with its combination of methods drawn from history and sociology, places emphasis on the significance of temporal context and memory by interviewing people about their past experience.</a:t>
            </a:r>
          </a:p>
          <a:p>
            <a:r>
              <a:rPr lang="en-GB" dirty="0" smtClean="0"/>
              <a:t>Emphasis is less upon the individual and more around the event (different to the life history approach).</a:t>
            </a:r>
          </a:p>
          <a:p>
            <a:r>
              <a:rPr lang="en-GB" dirty="0" smtClean="0"/>
              <a:t>The oral history interview is a dialogue, a social relationship between two, or more people.</a:t>
            </a:r>
          </a:p>
          <a:p>
            <a:r>
              <a:rPr lang="en-GB" dirty="0" smtClean="0"/>
              <a:t>Can be combined with other sources such as documents, photos (visual methods).</a:t>
            </a:r>
          </a:p>
          <a:p>
            <a:r>
              <a:rPr lang="en-GB" dirty="0" smtClean="0"/>
              <a:t>Largely unstructured and highly reflexive </a:t>
            </a:r>
          </a:p>
        </p:txBody>
      </p:sp>
    </p:spTree>
    <p:extLst>
      <p:ext uri="{BB962C8B-B14F-4D97-AF65-F5344CB8AC3E}">
        <p14:creationId xmlns:p14="http://schemas.microsoft.com/office/powerpoint/2010/main" val="220946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Limitations</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Small sample – can we generalise? Should that be the objective?  </a:t>
            </a:r>
          </a:p>
          <a:p>
            <a:r>
              <a:rPr lang="en-GB" dirty="0" smtClean="0"/>
              <a:t>Bias/ selective memory</a:t>
            </a:r>
          </a:p>
          <a:p>
            <a:r>
              <a:rPr lang="en-GB" dirty="0" smtClean="0"/>
              <a:t>The problem with memory, lapses, editing, distortion (</a:t>
            </a:r>
            <a:r>
              <a:rPr lang="en-GB" dirty="0" err="1" smtClean="0"/>
              <a:t>Grele</a:t>
            </a:r>
            <a:r>
              <a:rPr lang="en-GB" dirty="0" smtClean="0"/>
              <a:t>, 1998)</a:t>
            </a:r>
          </a:p>
          <a:p>
            <a:r>
              <a:rPr lang="en-GB" dirty="0" smtClean="0"/>
              <a:t>Will the participants be telling us what they want to tell us OR what we want to hear? </a:t>
            </a:r>
          </a:p>
          <a:p>
            <a:r>
              <a:rPr lang="en-GB" dirty="0" smtClean="0"/>
              <a:t>Narratives and stories can be fictional, </a:t>
            </a:r>
            <a:r>
              <a:rPr lang="en-GB" dirty="0" smtClean="0"/>
              <a:t>exaggerated</a:t>
            </a:r>
            <a:r>
              <a:rPr lang="en-GB" dirty="0" smtClean="0"/>
              <a:t>, dramatic, edited and confessional</a:t>
            </a:r>
            <a:endParaRPr lang="en-GB" dirty="0"/>
          </a:p>
        </p:txBody>
      </p:sp>
    </p:spTree>
    <p:extLst>
      <p:ext uri="{BB962C8B-B14F-4D97-AF65-F5344CB8AC3E}">
        <p14:creationId xmlns:p14="http://schemas.microsoft.com/office/powerpoint/2010/main" val="33024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Advantages</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Insightful</a:t>
            </a:r>
          </a:p>
          <a:p>
            <a:r>
              <a:rPr lang="en-GB" dirty="0" smtClean="0"/>
              <a:t>Offers ‘understanding’ of an event/ incident</a:t>
            </a:r>
          </a:p>
          <a:p>
            <a:r>
              <a:rPr lang="en-GB" dirty="0" smtClean="0"/>
              <a:t>Rich in detail</a:t>
            </a:r>
          </a:p>
          <a:p>
            <a:r>
              <a:rPr lang="en-GB" dirty="0" smtClean="0"/>
              <a:t>Participants re-tell stories and take you on a journey</a:t>
            </a:r>
          </a:p>
          <a:p>
            <a:r>
              <a:rPr lang="en-GB" dirty="0" smtClean="0"/>
              <a:t>‘Thick description’ (Geertz, 1973)</a:t>
            </a:r>
          </a:p>
          <a:p>
            <a:r>
              <a:rPr lang="en-GB" dirty="0" smtClean="0"/>
              <a:t>Genuine, authentic accounts of events</a:t>
            </a:r>
          </a:p>
          <a:p>
            <a:r>
              <a:rPr lang="en-GB" dirty="0" smtClean="0"/>
              <a:t>An ‘attempt’ to see the world from ‘their’ perspective</a:t>
            </a:r>
          </a:p>
          <a:p>
            <a:r>
              <a:rPr lang="en-GB" dirty="0" smtClean="0"/>
              <a:t>Oral testimonies have allowed the voices and experiences to come through of groups that are typically marginalised in research – a </a:t>
            </a:r>
            <a:r>
              <a:rPr lang="en-GB" i="1" dirty="0" smtClean="0"/>
              <a:t>social justice </a:t>
            </a:r>
            <a:r>
              <a:rPr lang="en-GB" dirty="0" smtClean="0"/>
              <a:t>agenda </a:t>
            </a:r>
          </a:p>
          <a:p>
            <a:endParaRPr lang="en-GB" dirty="0"/>
          </a:p>
        </p:txBody>
      </p:sp>
    </p:spTree>
    <p:extLst>
      <p:ext uri="{BB962C8B-B14F-4D97-AF65-F5344CB8AC3E}">
        <p14:creationId xmlns:p14="http://schemas.microsoft.com/office/powerpoint/2010/main" val="31020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038475"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0"/>
            <a:ext cx="3528392"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124075"/>
            <a:ext cx="3816424"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
            <a:ext cx="2555776"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68960"/>
            <a:ext cx="3059832"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0921" y="2124074"/>
            <a:ext cx="2273079" cy="236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7" y="4491037"/>
            <a:ext cx="2267744" cy="236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39752" y="1988840"/>
            <a:ext cx="4680520" cy="2585323"/>
          </a:xfrm>
          <a:prstGeom prst="rect">
            <a:avLst/>
          </a:prstGeom>
          <a:noFill/>
        </p:spPr>
        <p:txBody>
          <a:bodyPr wrap="square" rtlCol="0">
            <a:spAutoFit/>
          </a:bodyPr>
          <a:lstStyle/>
          <a:p>
            <a:r>
              <a:rPr lang="en-GB" sz="5400" dirty="0" smtClean="0">
                <a:solidFill>
                  <a:schemeClr val="bg1"/>
                </a:solidFill>
              </a:rPr>
              <a:t>The Bangladesh Liberation War, 1971</a:t>
            </a:r>
            <a:endParaRPr lang="en-GB" sz="5400" dirty="0">
              <a:solidFill>
                <a:schemeClr val="bg1"/>
              </a:solidFill>
            </a:endParaRPr>
          </a:p>
        </p:txBody>
      </p:sp>
    </p:spTree>
    <p:extLst>
      <p:ext uri="{BB962C8B-B14F-4D97-AF65-F5344CB8AC3E}">
        <p14:creationId xmlns:p14="http://schemas.microsoft.com/office/powerpoint/2010/main" val="213055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988840"/>
            <a:ext cx="338437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32048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692" y="4869160"/>
            <a:ext cx="460181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988840"/>
            <a:ext cx="266429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869160"/>
            <a:ext cx="439918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988840"/>
            <a:ext cx="295232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116632"/>
            <a:ext cx="468052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15816" y="2204864"/>
            <a:ext cx="3168352" cy="2554545"/>
          </a:xfrm>
          <a:prstGeom prst="rect">
            <a:avLst/>
          </a:prstGeom>
          <a:noFill/>
        </p:spPr>
        <p:txBody>
          <a:bodyPr wrap="square" rtlCol="0">
            <a:spAutoFit/>
          </a:bodyPr>
          <a:lstStyle/>
          <a:p>
            <a:r>
              <a:rPr lang="en-GB" sz="4000" b="1" dirty="0" smtClean="0">
                <a:solidFill>
                  <a:schemeClr val="bg1"/>
                </a:solidFill>
              </a:rPr>
              <a:t>The racist murder of </a:t>
            </a:r>
            <a:r>
              <a:rPr lang="en-GB" sz="4000" b="1" dirty="0" err="1" smtClean="0">
                <a:solidFill>
                  <a:schemeClr val="bg1"/>
                </a:solidFill>
              </a:rPr>
              <a:t>Altab</a:t>
            </a:r>
            <a:r>
              <a:rPr lang="en-GB" sz="4000" b="1" dirty="0" smtClean="0">
                <a:solidFill>
                  <a:schemeClr val="bg1"/>
                </a:solidFill>
              </a:rPr>
              <a:t> Ali, 1978</a:t>
            </a:r>
            <a:endParaRPr lang="en-GB" sz="4000" b="1" dirty="0">
              <a:solidFill>
                <a:schemeClr val="bg1"/>
              </a:solidFill>
            </a:endParaRPr>
          </a:p>
        </p:txBody>
      </p:sp>
    </p:spTree>
    <p:extLst>
      <p:ext uri="{BB962C8B-B14F-4D97-AF65-F5344CB8AC3E}">
        <p14:creationId xmlns:p14="http://schemas.microsoft.com/office/powerpoint/2010/main" val="50254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6264696"/>
          </a:xfrm>
        </p:spPr>
        <p:txBody>
          <a:bodyPr>
            <a:normAutofit fontScale="85000" lnSpcReduction="20000"/>
          </a:bodyPr>
          <a:lstStyle/>
          <a:p>
            <a:pPr marL="0" indent="0">
              <a:buNone/>
            </a:pPr>
            <a:r>
              <a:rPr lang="en-GB" dirty="0" smtClean="0"/>
              <a:t>‘…There were raids by the skin head and the National Front smashing windows and shop fronts in Brick Lane. ‘Paki-Bashing’ was a daily occurrence in schools, parks and streets. As a child, my parents did not take me to the park in fear of racist attacks. In 1974 a few of us formed a football team. Caroline Adams was a youth worker who took us to play with a white team at Victoria Park. We won the game. They could not accept defeat from a dark coloured team. After the game for no apparent reason they began ‘</a:t>
            </a:r>
            <a:r>
              <a:rPr lang="en-GB" dirty="0" err="1" smtClean="0"/>
              <a:t>paki</a:t>
            </a:r>
            <a:r>
              <a:rPr lang="en-GB" dirty="0" smtClean="0"/>
              <a:t>-bashing’, chasing us around the park kicking, punching and calling us nasty names. I remember Caroline Adams trying her best to stop crying and fearing for the worst. </a:t>
            </a:r>
          </a:p>
          <a:p>
            <a:pPr marL="0" indent="0">
              <a:buNone/>
            </a:pPr>
            <a:endParaRPr lang="en-GB" dirty="0"/>
          </a:p>
          <a:p>
            <a:pPr marL="0" indent="0">
              <a:buNone/>
            </a:pPr>
            <a:r>
              <a:rPr lang="en-GB" dirty="0" smtClean="0"/>
              <a:t>When </a:t>
            </a:r>
            <a:r>
              <a:rPr lang="en-GB" dirty="0" err="1" smtClean="0"/>
              <a:t>Altab</a:t>
            </a:r>
            <a:r>
              <a:rPr lang="en-GB" dirty="0" smtClean="0"/>
              <a:t> Ali was murdered in May 1978, fear spread within the community. People were afraid of going to work, sending their kids to school, travelling on public transport…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73245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6264696"/>
          </a:xfrm>
        </p:spPr>
        <p:txBody>
          <a:bodyPr>
            <a:normAutofit lnSpcReduction="10000"/>
          </a:bodyPr>
          <a:lstStyle/>
          <a:p>
            <a:pPr marL="0" indent="0">
              <a:buNone/>
            </a:pPr>
            <a:r>
              <a:rPr lang="en-GB" dirty="0" smtClean="0"/>
              <a:t>… </a:t>
            </a:r>
            <a:r>
              <a:rPr lang="en-GB" dirty="0" err="1" smtClean="0"/>
              <a:t>Altab</a:t>
            </a:r>
            <a:r>
              <a:rPr lang="en-GB" dirty="0" smtClean="0"/>
              <a:t> Ali was a kind polite person. I remember he used to offer me chewing gum whenever I met him at my uncles factory where he used to work as a leather machinist… I was 15 at the time. I saw him at the factory two days before he was murdered. He was attacked in the evening on his way home from work. I remember the following day I went into the factory in the basement after school. Everyone who worked at the factory was there but none was working. All were in a state of shock… I heard </a:t>
            </a:r>
            <a:r>
              <a:rPr lang="en-GB" dirty="0" smtClean="0"/>
              <a:t>that </a:t>
            </a:r>
            <a:r>
              <a:rPr lang="en-GB" dirty="0" err="1" smtClean="0"/>
              <a:t>Altab</a:t>
            </a:r>
            <a:r>
              <a:rPr lang="en-GB" dirty="0" smtClean="0"/>
              <a:t> </a:t>
            </a:r>
            <a:r>
              <a:rPr lang="en-GB" dirty="0" smtClean="0"/>
              <a:t>Ali’s mother cried for </a:t>
            </a:r>
            <a:r>
              <a:rPr lang="en-GB" dirty="0" smtClean="0"/>
              <a:t>months </a:t>
            </a:r>
            <a:r>
              <a:rPr lang="en-GB" dirty="0" smtClean="0"/>
              <a:t>for her only son’</a:t>
            </a:r>
            <a:endParaRPr lang="en-GB" dirty="0"/>
          </a:p>
        </p:txBody>
      </p:sp>
    </p:spTree>
    <p:extLst>
      <p:ext uri="{BB962C8B-B14F-4D97-AF65-F5344CB8AC3E}">
        <p14:creationId xmlns:p14="http://schemas.microsoft.com/office/powerpoint/2010/main" val="255875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967</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Oral history – a ‘starting’ definition</vt:lpstr>
      <vt:lpstr>The importance of ‘oral’ history</vt:lpstr>
      <vt:lpstr>Limitations</vt:lpstr>
      <vt:lpstr>Advantages</vt:lpstr>
      <vt:lpstr>PowerPoint Presentation</vt:lpstr>
      <vt:lpstr>PowerPoint Presentation</vt:lpstr>
      <vt:lpstr>PowerPoint Presentation</vt:lpstr>
      <vt:lpstr>PowerPoint Presentation</vt:lpstr>
      <vt:lpstr>Insider/ Outsider conundrums</vt:lpstr>
      <vt:lpstr>The ethnographic tension  (Martin Hammersley)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16</cp:revision>
  <dcterms:created xsi:type="dcterms:W3CDTF">2018-06-25T19:11:22Z</dcterms:created>
  <dcterms:modified xsi:type="dcterms:W3CDTF">2018-06-25T22:26:22Z</dcterms:modified>
</cp:coreProperties>
</file>