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686" r:id="rId1"/>
  </p:sldMasterIdLst>
  <p:sldIdLst>
    <p:sldId id="256" r:id="rId2"/>
    <p:sldId id="308" r:id="rId3"/>
    <p:sldId id="309" r:id="rId4"/>
    <p:sldId id="310" r:id="rId5"/>
    <p:sldId id="278" r:id="rId6"/>
    <p:sldId id="257" r:id="rId7"/>
    <p:sldId id="268" r:id="rId8"/>
    <p:sldId id="283" r:id="rId9"/>
    <p:sldId id="287" r:id="rId10"/>
    <p:sldId id="295" r:id="rId11"/>
    <p:sldId id="284" r:id="rId12"/>
    <p:sldId id="263" r:id="rId13"/>
    <p:sldId id="311" r:id="rId14"/>
    <p:sldId id="312" r:id="rId15"/>
    <p:sldId id="313" r:id="rId16"/>
    <p:sldId id="314" r:id="rId17"/>
    <p:sldId id="315" r:id="rId18"/>
    <p:sldId id="296" r:id="rId19"/>
    <p:sldId id="288" r:id="rId20"/>
    <p:sldId id="289" r:id="rId21"/>
    <p:sldId id="290" r:id="rId22"/>
    <p:sldId id="294" r:id="rId23"/>
    <p:sldId id="291" r:id="rId24"/>
    <p:sldId id="258" r:id="rId25"/>
    <p:sldId id="259" r:id="rId26"/>
    <p:sldId id="293" r:id="rId27"/>
    <p:sldId id="262" r:id="rId28"/>
    <p:sldId id="264" r:id="rId29"/>
    <p:sldId id="269" r:id="rId30"/>
    <p:sldId id="265" r:id="rId31"/>
    <p:sldId id="266" r:id="rId32"/>
    <p:sldId id="267" r:id="rId33"/>
    <p:sldId id="297" r:id="rId34"/>
    <p:sldId id="299" r:id="rId35"/>
    <p:sldId id="300" r:id="rId36"/>
    <p:sldId id="301" r:id="rId37"/>
    <p:sldId id="302" r:id="rId38"/>
    <p:sldId id="303" r:id="rId39"/>
    <p:sldId id="304" r:id="rId40"/>
    <p:sldId id="316" r:id="rId41"/>
    <p:sldId id="317" r:id="rId42"/>
    <p:sldId id="318" r:id="rId43"/>
    <p:sldId id="319" r:id="rId44"/>
    <p:sldId id="320" r:id="rId45"/>
    <p:sldId id="306" r:id="rId46"/>
    <p:sldId id="305" r:id="rId47"/>
    <p:sldId id="321" r:id="rId4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84" d="100"/>
          <a:sy n="84" d="100"/>
        </p:scale>
        <p:origin x="-1808" y="-10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presProps" Target="presProps.xml"/><Relationship Id="rId51" Type="http://schemas.openxmlformats.org/officeDocument/2006/relationships/viewProps" Target="viewProps.xml"/><Relationship Id="rId52" Type="http://schemas.openxmlformats.org/officeDocument/2006/relationships/theme" Target="theme/theme1.xml"/><Relationship Id="rId53"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28600"/>
            <a:ext cx="7772400" cy="4571999"/>
          </a:xfrm>
        </p:spPr>
        <p:txBody>
          <a:bodyPr anchor="ctr">
            <a:noAutofit/>
          </a:bodyPr>
          <a:lstStyle>
            <a:lvl1pPr>
              <a:lnSpc>
                <a:spcPct val="100000"/>
              </a:lnSpc>
              <a:defRPr sz="8800" spc="-80" baseline="0">
                <a:solidFill>
                  <a:schemeClr val="tx1"/>
                </a:solidFill>
              </a:defRPr>
            </a:lvl1pPr>
          </a:lstStyle>
          <a:p>
            <a:r>
              <a:rPr lang="en-GB" smtClean="0"/>
              <a:t>Click to edit Master title style</a:t>
            </a:r>
            <a:endParaRPr lang="en-US" dirty="0"/>
          </a:p>
        </p:txBody>
      </p:sp>
      <p:sp>
        <p:nvSpPr>
          <p:cNvPr id="3" name="Subtitle 2"/>
          <p:cNvSpPr>
            <a:spLocks noGrp="1"/>
          </p:cNvSpPr>
          <p:nvPr>
            <p:ph type="subTitle" idx="1"/>
          </p:nvPr>
        </p:nvSpPr>
        <p:spPr>
          <a:xfrm>
            <a:off x="457200" y="4800600"/>
            <a:ext cx="6858000" cy="914400"/>
          </a:xfrm>
        </p:spPr>
        <p:txBody>
          <a:bodyPr/>
          <a:lstStyle>
            <a:lvl1pPr marL="0" indent="0" algn="l">
              <a:buNone/>
              <a:defRPr b="0" cap="all" spc="120" baseline="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dirty="0"/>
          </a:p>
        </p:txBody>
      </p:sp>
      <p:sp>
        <p:nvSpPr>
          <p:cNvPr id="4" name="Date Placeholder 3"/>
          <p:cNvSpPr>
            <a:spLocks noGrp="1"/>
          </p:cNvSpPr>
          <p:nvPr>
            <p:ph type="dt" sz="half" idx="10"/>
          </p:nvPr>
        </p:nvSpPr>
        <p:spPr/>
        <p:txBody>
          <a:bodyPr/>
          <a:lstStyle/>
          <a:p>
            <a:fld id="{8E36636D-D922-432D-A958-524484B5923D}" type="datetimeFigureOut">
              <a:rPr lang="en-US" smtClean="0"/>
              <a:pPr/>
              <a:t>5/6/19</a:t>
            </a:fld>
            <a:endParaRPr lang="en-US"/>
          </a:p>
        </p:txBody>
      </p:sp>
      <p:sp>
        <p:nvSpPr>
          <p:cNvPr id="5" name="Footer Placeholder 4"/>
          <p:cNvSpPr>
            <a:spLocks noGrp="1"/>
          </p:cNvSpPr>
          <p:nvPr>
            <p:ph type="ftr" sz="quarter" idx="11"/>
          </p:nvPr>
        </p:nvSpPr>
        <p:spPr/>
        <p:txBody>
          <a:bodyPr/>
          <a:lstStyle/>
          <a:p>
            <a:endParaRPr lang="en-US"/>
          </a:p>
        </p:txBody>
      </p:sp>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2754ED01-E2A0-4C1E-8E21-014B99041579}"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AB38E9A3-0B71-C540-8A8A-BE822781B8B3}" type="datetimeFigureOut">
              <a:rPr lang="en-US" smtClean="0"/>
              <a:t>5/6/19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A12D06-3C65-0345-8A62-51B1CA08A05F}"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AB38E9A3-0B71-C540-8A8A-BE822781B8B3}" type="datetimeFigureOut">
              <a:rPr lang="en-US" smtClean="0"/>
              <a:t>5/6/19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A12D06-3C65-0345-8A62-51B1CA08A05F}"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4" name="Date Placeholder 3"/>
          <p:cNvSpPr>
            <a:spLocks noGrp="1"/>
          </p:cNvSpPr>
          <p:nvPr>
            <p:ph type="dt" sz="half" idx="10"/>
          </p:nvPr>
        </p:nvSpPr>
        <p:spPr/>
        <p:txBody>
          <a:bodyPr/>
          <a:lstStyle/>
          <a:p>
            <a:fld id="{AB38E9A3-0B71-C540-8A8A-BE822781B8B3}" type="datetimeFigureOut">
              <a:rPr lang="en-US" smtClean="0"/>
              <a:t>5/6/19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A12D06-3C65-0345-8A62-51B1CA08A05F}"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0"/>
            <a:ext cx="7772400" cy="4321175"/>
          </a:xfrm>
        </p:spPr>
        <p:txBody>
          <a:bodyPr anchor="ctr">
            <a:noAutofit/>
          </a:bodyPr>
          <a:lstStyle>
            <a:lvl1pPr algn="l">
              <a:lnSpc>
                <a:spcPct val="100000"/>
              </a:lnSpc>
              <a:defRPr sz="8800" b="0" cap="all" spc="-80" baseline="0">
                <a:solidFill>
                  <a:schemeClr val="tx1"/>
                </a:solidFill>
              </a:defRPr>
            </a:lvl1pPr>
          </a:lstStyle>
          <a:p>
            <a:r>
              <a:rPr lang="en-GB" smtClean="0"/>
              <a:t>Click to edit Master title style</a:t>
            </a:r>
            <a:endParaRPr lang="en-US" dirty="0"/>
          </a:p>
        </p:txBody>
      </p:sp>
      <p:sp>
        <p:nvSpPr>
          <p:cNvPr id="3" name="Text Placeholder 2"/>
          <p:cNvSpPr>
            <a:spLocks noGrp="1"/>
          </p:cNvSpPr>
          <p:nvPr>
            <p:ph type="body" idx="1"/>
          </p:nvPr>
        </p:nvSpPr>
        <p:spPr>
          <a:xfrm>
            <a:off x="457200" y="228601"/>
            <a:ext cx="7772400" cy="1066800"/>
          </a:xfrm>
        </p:spPr>
        <p:txBody>
          <a:bodyPr anchor="b"/>
          <a:lstStyle>
            <a:lvl1pPr marL="0" indent="0">
              <a:buNone/>
              <a:defRPr sz="2000" b="0" cap="all" spc="12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7" name="Date Placeholder 6"/>
          <p:cNvSpPr>
            <a:spLocks noGrp="1"/>
          </p:cNvSpPr>
          <p:nvPr>
            <p:ph type="dt" sz="half" idx="10"/>
          </p:nvPr>
        </p:nvSpPr>
        <p:spPr/>
        <p:txBody>
          <a:bodyPr/>
          <a:lstStyle/>
          <a:p>
            <a:fld id="{8E36636D-D922-432D-A958-524484B5923D}" type="datetimeFigureOut">
              <a:rPr lang="en-US" smtClean="0"/>
              <a:pPr/>
              <a:t>5/6/19</a:t>
            </a:fld>
            <a:endParaRPr lang="en-US"/>
          </a:p>
        </p:txBody>
      </p:sp>
      <p:sp>
        <p:nvSpPr>
          <p:cNvPr id="8" name="Slide Number Placeholder 7"/>
          <p:cNvSpPr>
            <a:spLocks noGrp="1"/>
          </p:cNvSpPr>
          <p:nvPr>
            <p:ph type="sldNum" sz="quarter" idx="11"/>
          </p:nvPr>
        </p:nvSpPr>
        <p:spPr/>
        <p:txBody>
          <a:bodyPr/>
          <a:lstStyle/>
          <a:p>
            <a:fld id="{CE8079A4-7AA8-4A4F-87E2-7781EC5097DD}" type="slidenum">
              <a:rPr lang="en-US" smtClean="0"/>
              <a:pPr/>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163068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4" name="Content Placeholder 3"/>
          <p:cNvSpPr>
            <a:spLocks noGrp="1"/>
          </p:cNvSpPr>
          <p:nvPr>
            <p:ph sz="half" idx="2"/>
          </p:nvPr>
        </p:nvSpPr>
        <p:spPr>
          <a:xfrm>
            <a:off x="509016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5" name="Date Placeholder 4"/>
          <p:cNvSpPr>
            <a:spLocks noGrp="1"/>
          </p:cNvSpPr>
          <p:nvPr>
            <p:ph type="dt" sz="half" idx="10"/>
          </p:nvPr>
        </p:nvSpPr>
        <p:spPr/>
        <p:txBody>
          <a:bodyPr/>
          <a:lstStyle/>
          <a:p>
            <a:fld id="{AB38E9A3-0B71-C540-8A8A-BE822781B8B3}" type="datetimeFigureOut">
              <a:rPr lang="en-US" smtClean="0"/>
              <a:t>5/6/19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A12D06-3C65-0345-8A62-51B1CA08A05F}"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1627632" y="1572768"/>
            <a:ext cx="3291840" cy="639762"/>
          </a:xfrm>
        </p:spPr>
        <p:txBody>
          <a:bodyPr anchor="b">
            <a:noAutofit/>
          </a:bodyPr>
          <a:lstStyle>
            <a:lvl1pPr marL="0" indent="0">
              <a:buNone/>
              <a:defRPr sz="1800" b="0" cap="all" spc="100"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1627632"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5" name="Text Placeholder 4"/>
          <p:cNvSpPr>
            <a:spLocks noGrp="1"/>
          </p:cNvSpPr>
          <p:nvPr>
            <p:ph type="body" sz="quarter" idx="3"/>
          </p:nvPr>
        </p:nvSpPr>
        <p:spPr>
          <a:xfrm>
            <a:off x="5093208" y="1572768"/>
            <a:ext cx="3291840" cy="639762"/>
          </a:xfrm>
        </p:spPr>
        <p:txBody>
          <a:bodyPr anchor="b">
            <a:noAutofit/>
          </a:bodyPr>
          <a:lstStyle>
            <a:lvl1pPr marL="0" indent="0">
              <a:buNone/>
              <a:defRPr lang="en-US" sz="1800" b="0" kern="1200" cap="all" spc="100" baseline="0" dirty="0" smtClean="0">
                <a:solidFill>
                  <a:schemeClr val="tx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spcBef>
                <a:spcPct val="20000"/>
              </a:spcBef>
              <a:buFont typeface="Arial" pitchFamily="34" charset="0"/>
              <a:buNone/>
            </a:pPr>
            <a:r>
              <a:rPr lang="en-GB" smtClean="0"/>
              <a:t>Click to edit Master text styles</a:t>
            </a:r>
          </a:p>
        </p:txBody>
      </p:sp>
      <p:sp>
        <p:nvSpPr>
          <p:cNvPr id="6" name="Content Placeholder 5"/>
          <p:cNvSpPr>
            <a:spLocks noGrp="1"/>
          </p:cNvSpPr>
          <p:nvPr>
            <p:ph sz="quarter" idx="4"/>
          </p:nvPr>
        </p:nvSpPr>
        <p:spPr>
          <a:xfrm>
            <a:off x="5093208"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7" name="Date Placeholder 6"/>
          <p:cNvSpPr>
            <a:spLocks noGrp="1"/>
          </p:cNvSpPr>
          <p:nvPr>
            <p:ph type="dt" sz="half" idx="10"/>
          </p:nvPr>
        </p:nvSpPr>
        <p:spPr/>
        <p:txBody>
          <a:bodyPr/>
          <a:lstStyle/>
          <a:p>
            <a:fld id="{AB38E9A3-0B71-C540-8A8A-BE822781B8B3}" type="datetimeFigureOut">
              <a:rPr lang="en-US" smtClean="0"/>
              <a:t>5/6/19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DA12D06-3C65-0345-8A62-51B1CA08A05F}"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AB38E9A3-0B71-C540-8A8A-BE822781B8B3}" type="datetimeFigureOut">
              <a:rPr lang="en-US" smtClean="0"/>
              <a:t>5/6/19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DA12D06-3C65-0345-8A62-51B1CA08A05F}"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B38E9A3-0B71-C540-8A8A-BE822781B8B3}" type="datetimeFigureOut">
              <a:rPr lang="en-US" smtClean="0"/>
              <a:t>5/6/19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DA12D06-3C65-0345-8A62-51B1CA08A05F}"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AB38E9A3-0B71-C540-8A8A-BE822781B8B3}" type="datetimeFigureOut">
              <a:rPr lang="en-US" smtClean="0"/>
              <a:t>5/6/19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54ED01-E2A0-4C1E-8E21-014B99041579}" type="slidenum">
              <a:rPr lang="en-US" smtClean="0"/>
              <a:pPr/>
              <a:t>‹#›</a:t>
            </a:fld>
            <a:endParaRPr lang="en-US" dirty="0"/>
          </a:p>
        </p:txBody>
      </p:sp>
      <p:sp>
        <p:nvSpPr>
          <p:cNvPr id="8" name="Title 7"/>
          <p:cNvSpPr>
            <a:spLocks noGrp="1"/>
          </p:cNvSpPr>
          <p:nvPr>
            <p:ph type="title"/>
          </p:nvPr>
        </p:nvSpPr>
        <p:spPr/>
        <p:txBody>
          <a:bodyPr/>
          <a:lstStyle/>
          <a:p>
            <a:r>
              <a:rPr lang="en-GB" smtClean="0"/>
              <a:t>Click to edit Master title style</a:t>
            </a:r>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 y="0"/>
            <a:ext cx="9000877" cy="4846320"/>
          </a:xfrm>
          <a:solidFill>
            <a:schemeClr val="bg1">
              <a:lumMod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smtClean="0"/>
              <a:t>Drag picture to placeholder or click icon to add</a:t>
            </a:r>
            <a:endParaRPr lang="en-US"/>
          </a:p>
        </p:txBody>
      </p:sp>
      <p:sp>
        <p:nvSpPr>
          <p:cNvPr id="4" name="Text Placeholder 3"/>
          <p:cNvSpPr>
            <a:spLocks noGrp="1"/>
          </p:cNvSpPr>
          <p:nvPr>
            <p:ph type="body" sz="half" idx="2"/>
          </p:nvPr>
        </p:nvSpPr>
        <p:spPr>
          <a:xfrm>
            <a:off x="457200" y="5715000"/>
            <a:ext cx="8153400" cy="457200"/>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AB38E9A3-0B71-C540-8A8A-BE822781B8B3}" type="datetimeFigureOut">
              <a:rPr lang="en-US" smtClean="0"/>
              <a:t>5/6/19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5DA12D06-3C65-0345-8A62-51B1CA08A05F}" type="slidenum">
              <a:rPr lang="en-US" smtClean="0"/>
              <a:t>‹#›</a:t>
            </a:fld>
            <a:endParaRPr lang="en-US"/>
          </a:p>
        </p:txBody>
      </p:sp>
      <p:sp>
        <p:nvSpPr>
          <p:cNvPr id="8" name="Title 7"/>
          <p:cNvSpPr>
            <a:spLocks noGrp="1"/>
          </p:cNvSpPr>
          <p:nvPr>
            <p:ph type="title"/>
          </p:nvPr>
        </p:nvSpPr>
        <p:spPr>
          <a:xfrm>
            <a:off x="457200" y="4953000"/>
            <a:ext cx="8153400" cy="762000"/>
          </a:xfrm>
        </p:spPr>
        <p:txBody>
          <a:bodyPr anchor="t">
            <a:normAutofit/>
          </a:bodyPr>
          <a:lstStyle>
            <a:lvl1pPr>
              <a:defRPr sz="3200"/>
            </a:lvl1pPr>
          </a:lstStyle>
          <a:p>
            <a:r>
              <a:rPr lang="en-GB" smtClean="0"/>
              <a:t>Click to edit Master title style</a:t>
            </a:r>
            <a:endParaRPr lang="en-US" dirty="0"/>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718"/>
            <a:ext cx="5791200" cy="1371600"/>
          </a:xfrm>
          <a:prstGeom prst="rect">
            <a:avLst/>
          </a:prstGeom>
        </p:spPr>
        <p:txBody>
          <a:bodyPr vert="horz" lIns="91440" tIns="45720" rIns="91440" bIns="45720" rtlCol="0" anchor="b">
            <a:normAutofit/>
          </a:bodyPr>
          <a:lstStyle/>
          <a:p>
            <a:r>
              <a:rPr lang="en-GB" smtClean="0"/>
              <a:t>Click to edit Master title style</a:t>
            </a:r>
            <a:endParaRPr lang="en-US" dirty="0"/>
          </a:p>
        </p:txBody>
      </p:sp>
      <p:sp>
        <p:nvSpPr>
          <p:cNvPr id="3" name="Text Placeholder 2"/>
          <p:cNvSpPr>
            <a:spLocks noGrp="1"/>
          </p:cNvSpPr>
          <p:nvPr>
            <p:ph type="body" idx="1"/>
          </p:nvPr>
        </p:nvSpPr>
        <p:spPr>
          <a:xfrm>
            <a:off x="457200" y="1752600"/>
            <a:ext cx="7620000" cy="4373563"/>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4" name="Date Placeholder 3"/>
          <p:cNvSpPr>
            <a:spLocks noGrp="1"/>
          </p:cNvSpPr>
          <p:nvPr>
            <p:ph type="dt" sz="half" idx="2"/>
          </p:nvPr>
        </p:nvSpPr>
        <p:spPr>
          <a:xfrm>
            <a:off x="457200" y="6172201"/>
            <a:ext cx="3429000" cy="304800"/>
          </a:xfrm>
          <a:prstGeom prst="rect">
            <a:avLst/>
          </a:prstGeom>
        </p:spPr>
        <p:txBody>
          <a:bodyPr vert="horz" lIns="91440" tIns="45720" rIns="91440" bIns="0" rtlCol="0" anchor="b"/>
          <a:lstStyle>
            <a:lvl1pPr algn="l">
              <a:defRPr sz="1000">
                <a:solidFill>
                  <a:schemeClr val="tx1"/>
                </a:solidFill>
              </a:defRPr>
            </a:lvl1pPr>
          </a:lstStyle>
          <a:p>
            <a:fld id="{AB38E9A3-0B71-C540-8A8A-BE822781B8B3}" type="datetimeFigureOut">
              <a:rPr lang="en-US" smtClean="0"/>
              <a:t>5/6/19</a:t>
            </a:fld>
            <a:endParaRPr lang="en-US"/>
          </a:p>
        </p:txBody>
      </p:sp>
      <p:sp>
        <p:nvSpPr>
          <p:cNvPr id="5" name="Footer Placeholder 4"/>
          <p:cNvSpPr>
            <a:spLocks noGrp="1"/>
          </p:cNvSpPr>
          <p:nvPr>
            <p:ph type="ftr" sz="quarter" idx="3"/>
          </p:nvPr>
        </p:nvSpPr>
        <p:spPr>
          <a:xfrm>
            <a:off x="457200" y="6492875"/>
            <a:ext cx="3429000" cy="283845"/>
          </a:xfrm>
          <a:prstGeom prst="rect">
            <a:avLst/>
          </a:prstGeom>
        </p:spPr>
        <p:txBody>
          <a:bodyPr vert="horz" lIns="91440" tIns="45720" rIns="91440" bIns="45720" rtlCol="0" anchor="t"/>
          <a:lstStyle>
            <a:lvl1pPr algn="l">
              <a:defRPr sz="1000">
                <a:solidFill>
                  <a:schemeClr val="tx1"/>
                </a:solidFill>
              </a:defRPr>
            </a:lvl1pPr>
          </a:lstStyle>
          <a:p>
            <a:endParaRPr lang="en-US"/>
          </a:p>
        </p:txBody>
      </p:sp>
      <p:sp>
        <p:nvSpPr>
          <p:cNvPr id="6" name="Slide Number Placeholder 5"/>
          <p:cNvSpPr>
            <a:spLocks noGrp="1"/>
          </p:cNvSpPr>
          <p:nvPr>
            <p:ph type="sldNum" sz="quarter" idx="4"/>
          </p:nvPr>
        </p:nvSpPr>
        <p:spPr>
          <a:xfrm rot="16200000">
            <a:off x="8227377" y="5885497"/>
            <a:ext cx="1315721" cy="365125"/>
          </a:xfrm>
          <a:prstGeom prst="rect">
            <a:avLst/>
          </a:prstGeom>
        </p:spPr>
        <p:txBody>
          <a:bodyPr vert="horz" lIns="91440" tIns="45720" rIns="91440" bIns="45720" rtlCol="0" anchor="ctr"/>
          <a:lstStyle>
            <a:lvl1pPr algn="l">
              <a:defRPr sz="2400" b="1">
                <a:solidFill>
                  <a:schemeClr val="tx2"/>
                </a:solidFill>
              </a:defRPr>
            </a:lvl1pPr>
          </a:lstStyle>
          <a:p>
            <a:fld id="{5DA12D06-3C65-0345-8A62-51B1CA08A05F}" type="slidenum">
              <a:rPr lang="en-US" smtClean="0"/>
              <a:t>‹#›</a:t>
            </a:fld>
            <a:endParaRPr lang="en-US"/>
          </a:p>
        </p:txBody>
      </p:sp>
      <p:sp>
        <p:nvSpPr>
          <p:cNvPr id="7" name="Rectangle 6"/>
          <p:cNvSpPr/>
          <p:nvPr/>
        </p:nvSpPr>
        <p:spPr>
          <a:xfrm>
            <a:off x="9001124" y="0"/>
            <a:ext cx="142876" cy="137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9001124" y="1371600"/>
            <a:ext cx="142876" cy="5486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4687" r:id="rId1"/>
    <p:sldLayoutId id="2147484688" r:id="rId2"/>
    <p:sldLayoutId id="2147484689" r:id="rId3"/>
    <p:sldLayoutId id="2147484690" r:id="rId4"/>
    <p:sldLayoutId id="2147484691" r:id="rId5"/>
    <p:sldLayoutId id="2147484692" r:id="rId6"/>
    <p:sldLayoutId id="2147484693" r:id="rId7"/>
    <p:sldLayoutId id="2147484694" r:id="rId8"/>
    <p:sldLayoutId id="2147484695" r:id="rId9"/>
    <p:sldLayoutId id="2147484696" r:id="rId10"/>
    <p:sldLayoutId id="2147484697" r:id="rId11"/>
  </p:sldLayoutIdLst>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xStyles>
    <p:titleStyle>
      <a:lvl1pPr algn="l" defTabSz="914400" rtl="0" eaLnBrk="1" latinLnBrk="0" hangingPunct="1">
        <a:spcBef>
          <a:spcPct val="0"/>
        </a:spcBef>
        <a:buNone/>
        <a:defRPr sz="3600" kern="1200" cap="all" spc="-60" baseline="0">
          <a:solidFill>
            <a:schemeClr val="tx2"/>
          </a:solidFill>
          <a:latin typeface="+mj-lt"/>
          <a:ea typeface="+mj-ea"/>
          <a:cs typeface="+mj-cs"/>
        </a:defRPr>
      </a:lvl1pPr>
    </p:titleStyle>
    <p:body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g"/><Relationship Id="rId3" Type="http://schemas.openxmlformats.org/officeDocument/2006/relationships/image" Target="../media/image17.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jpg"/><Relationship Id="rId3" Type="http://schemas.openxmlformats.org/officeDocument/2006/relationships/image" Target="../media/image19.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gif"/></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jp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jp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jp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jp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12625" y="283346"/>
            <a:ext cx="7772400" cy="1470025"/>
          </a:xfrm>
        </p:spPr>
        <p:txBody>
          <a:bodyPr>
            <a:normAutofit fontScale="90000"/>
          </a:bodyPr>
          <a:lstStyle/>
          <a:p>
            <a:r>
              <a:rPr lang="en-US" sz="4000" dirty="0" smtClean="0">
                <a:latin typeface="Century"/>
                <a:ea typeface="Osaka"/>
                <a:cs typeface="Century"/>
              </a:rPr>
              <a:t/>
            </a:r>
            <a:br>
              <a:rPr lang="en-US" sz="4000" dirty="0" smtClean="0">
                <a:latin typeface="Century"/>
                <a:ea typeface="Osaka"/>
                <a:cs typeface="Century"/>
              </a:rPr>
            </a:br>
            <a:r>
              <a:rPr lang="en-US" sz="4000" dirty="0" smtClean="0">
                <a:latin typeface="Century"/>
                <a:ea typeface="Osaka"/>
                <a:cs typeface="Century"/>
              </a:rPr>
              <a:t/>
            </a:r>
            <a:br>
              <a:rPr lang="en-US" sz="4000" dirty="0" smtClean="0">
                <a:latin typeface="Century"/>
                <a:ea typeface="Osaka"/>
                <a:cs typeface="Century"/>
              </a:rPr>
            </a:br>
            <a:r>
              <a:rPr lang="en-US" sz="4000" u="sng" dirty="0" smtClean="0">
                <a:solidFill>
                  <a:srgbClr val="D1282E"/>
                </a:solidFill>
                <a:ea typeface="Osaka"/>
                <a:cs typeface="Century"/>
              </a:rPr>
              <a:t>disdaining the tribe: anti-humanism In the counterculture</a:t>
            </a:r>
            <a:r>
              <a:rPr lang="en-US" sz="4000" u="sng" dirty="0" smtClean="0">
                <a:ea typeface="Osaka"/>
                <a:cs typeface="Century"/>
              </a:rPr>
              <a:t/>
            </a:r>
            <a:br>
              <a:rPr lang="en-US" sz="4000" u="sng" dirty="0" smtClean="0">
                <a:ea typeface="Osaka"/>
                <a:cs typeface="Century"/>
              </a:rPr>
            </a:br>
            <a:r>
              <a:rPr lang="en-US" sz="4000" u="sng" dirty="0" smtClean="0">
                <a:ea typeface="Osaka"/>
                <a:cs typeface="Century"/>
              </a:rPr>
              <a:t/>
            </a:r>
            <a:br>
              <a:rPr lang="en-US" sz="4000" u="sng" dirty="0" smtClean="0">
                <a:ea typeface="Osaka"/>
                <a:cs typeface="Century"/>
              </a:rPr>
            </a:br>
            <a:r>
              <a:rPr lang="en-US" sz="2200" dirty="0" smtClean="0">
                <a:solidFill>
                  <a:srgbClr val="FF0000"/>
                </a:solidFill>
              </a:rPr>
              <a:t/>
            </a:r>
            <a:br>
              <a:rPr lang="en-US" sz="2200" dirty="0" smtClean="0">
                <a:solidFill>
                  <a:srgbClr val="FF0000"/>
                </a:solidFill>
              </a:rPr>
            </a:br>
            <a:endParaRPr lang="en-US" sz="2200" dirty="0">
              <a:solidFill>
                <a:srgbClr val="FF0000"/>
              </a:solidFill>
            </a:endParaRPr>
          </a:p>
        </p:txBody>
      </p:sp>
      <p:pic>
        <p:nvPicPr>
          <p:cNvPr id="4" name="Picture 3" descr="GINSBERG-BURROUGHS-KEROUAC.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4827" y="2026090"/>
            <a:ext cx="7714448" cy="3688909"/>
          </a:xfrm>
          <a:prstGeom prst="rect">
            <a:avLst/>
          </a:prstGeom>
        </p:spPr>
      </p:pic>
      <p:sp>
        <p:nvSpPr>
          <p:cNvPr id="5" name="TextBox 4"/>
          <p:cNvSpPr txBox="1"/>
          <p:nvPr/>
        </p:nvSpPr>
        <p:spPr>
          <a:xfrm>
            <a:off x="6254171" y="6152167"/>
            <a:ext cx="2122058" cy="369332"/>
          </a:xfrm>
          <a:prstGeom prst="rect">
            <a:avLst/>
          </a:prstGeom>
          <a:noFill/>
        </p:spPr>
        <p:txBody>
          <a:bodyPr wrap="none" rtlCol="0">
            <a:spAutoFit/>
          </a:bodyPr>
          <a:lstStyle/>
          <a:p>
            <a:r>
              <a:rPr lang="en-US" dirty="0"/>
              <a:t>Dr. Guy Stevenson </a:t>
            </a:r>
          </a:p>
        </p:txBody>
      </p:sp>
    </p:spTree>
    <p:extLst>
      <p:ext uri="{BB962C8B-B14F-4D97-AF65-F5344CB8AC3E}">
        <p14:creationId xmlns:p14="http://schemas.microsoft.com/office/powerpoint/2010/main" val="2622244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5" name="Content Placeholder 4" descr="Kerouac(old).jpg"/>
          <p:cNvPicPr>
            <a:picLocks noGrp="1" noChangeAspect="1"/>
          </p:cNvPicPr>
          <p:nvPr>
            <p:ph idx="1"/>
          </p:nvPr>
        </p:nvPicPr>
        <p:blipFill>
          <a:blip r:embed="rId2">
            <a:extLst>
              <a:ext uri="{28A0092B-C50C-407E-A947-70E740481C1C}">
                <a14:useLocalDpi xmlns:a14="http://schemas.microsoft.com/office/drawing/2010/main" val="0"/>
              </a:ext>
            </a:extLst>
          </a:blip>
          <a:srcRect l="998" r="998"/>
          <a:stretch>
            <a:fillRect/>
          </a:stretch>
        </p:blipFill>
        <p:spPr>
          <a:xfrm>
            <a:off x="217217" y="768731"/>
            <a:ext cx="8237537" cy="5247425"/>
          </a:xfrm>
        </p:spPr>
      </p:pic>
    </p:spTree>
    <p:extLst>
      <p:ext uri="{BB962C8B-B14F-4D97-AF65-F5344CB8AC3E}">
        <p14:creationId xmlns:p14="http://schemas.microsoft.com/office/powerpoint/2010/main" val="17432666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6" name="Content Placeholder 5" descr="Allen_Ginsberg.jpg"/>
          <p:cNvPicPr>
            <a:picLocks noGrp="1" noChangeAspect="1"/>
          </p:cNvPicPr>
          <p:nvPr>
            <p:ph idx="1"/>
          </p:nvPr>
        </p:nvPicPr>
        <p:blipFill rotWithShape="1">
          <a:blip r:embed="rId2">
            <a:extLst>
              <a:ext uri="{28A0092B-C50C-407E-A947-70E740481C1C}">
                <a14:useLocalDpi xmlns:a14="http://schemas.microsoft.com/office/drawing/2010/main" val="0"/>
              </a:ext>
            </a:extLst>
          </a:blip>
          <a:srcRect l="-18860" r="-18860"/>
          <a:stretch/>
        </p:blipFill>
        <p:spPr>
          <a:xfrm>
            <a:off x="457200" y="-133414"/>
            <a:ext cx="7620000" cy="7216948"/>
          </a:xfrm>
        </p:spPr>
      </p:pic>
    </p:spTree>
    <p:extLst>
      <p:ext uri="{BB962C8B-B14F-4D97-AF65-F5344CB8AC3E}">
        <p14:creationId xmlns:p14="http://schemas.microsoft.com/office/powerpoint/2010/main" val="11053362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Content Placeholder 3" descr="Ginsberg Burroughs Protest.jpg"/>
          <p:cNvPicPr>
            <a:picLocks noGrp="1" noChangeAspect="1"/>
          </p:cNvPicPr>
          <p:nvPr>
            <p:ph idx="1"/>
          </p:nvPr>
        </p:nvPicPr>
        <p:blipFill>
          <a:blip r:embed="rId2">
            <a:extLst>
              <a:ext uri="{28A0092B-C50C-407E-A947-70E740481C1C}">
                <a14:useLocalDpi xmlns:a14="http://schemas.microsoft.com/office/drawing/2010/main" val="0"/>
              </a:ext>
            </a:extLst>
          </a:blip>
          <a:srcRect t="6886" b="6886"/>
          <a:stretch>
            <a:fillRect/>
          </a:stretch>
        </p:blipFill>
        <p:spPr>
          <a:xfrm>
            <a:off x="457200" y="1524000"/>
            <a:ext cx="7620000" cy="4373563"/>
          </a:xfrm>
        </p:spPr>
      </p:pic>
    </p:spTree>
    <p:extLst>
      <p:ext uri="{BB962C8B-B14F-4D97-AF65-F5344CB8AC3E}">
        <p14:creationId xmlns:p14="http://schemas.microsoft.com/office/powerpoint/2010/main" val="3872000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9" name="Content Placeholder 8" descr="Corso.jpg"/>
          <p:cNvPicPr>
            <a:picLocks noGrp="1" noChangeAspect="1"/>
          </p:cNvPicPr>
          <p:nvPr>
            <p:ph idx="1"/>
          </p:nvPr>
        </p:nvPicPr>
        <p:blipFill>
          <a:blip r:embed="rId2">
            <a:extLst>
              <a:ext uri="{28A0092B-C50C-407E-A947-70E740481C1C}">
                <a14:useLocalDpi xmlns:a14="http://schemas.microsoft.com/office/drawing/2010/main" val="0"/>
              </a:ext>
            </a:extLst>
          </a:blip>
          <a:srcRect l="-59046" r="-59046"/>
          <a:stretch>
            <a:fillRect/>
          </a:stretch>
        </p:blipFill>
        <p:spPr>
          <a:xfrm>
            <a:off x="457200" y="226774"/>
            <a:ext cx="8024813" cy="5899390"/>
          </a:xfrm>
        </p:spPr>
      </p:pic>
    </p:spTree>
    <p:extLst>
      <p:ext uri="{BB962C8B-B14F-4D97-AF65-F5344CB8AC3E}">
        <p14:creationId xmlns:p14="http://schemas.microsoft.com/office/powerpoint/2010/main" val="2759020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8" name="Content Placeholder 7" descr="mcclure.jpg"/>
          <p:cNvPicPr>
            <a:picLocks noGrp="1" noChangeAspect="1"/>
          </p:cNvPicPr>
          <p:nvPr>
            <p:ph idx="1"/>
          </p:nvPr>
        </p:nvPicPr>
        <p:blipFill>
          <a:blip r:embed="rId2">
            <a:extLst>
              <a:ext uri="{28A0092B-C50C-407E-A947-70E740481C1C}">
                <a14:useLocalDpi xmlns:a14="http://schemas.microsoft.com/office/drawing/2010/main" val="0"/>
              </a:ext>
            </a:extLst>
          </a:blip>
          <a:srcRect l="-67635" r="-67635"/>
          <a:stretch>
            <a:fillRect/>
          </a:stretch>
        </p:blipFill>
        <p:spPr>
          <a:xfrm>
            <a:off x="166323" y="302364"/>
            <a:ext cx="8618569" cy="6062404"/>
          </a:xfrm>
        </p:spPr>
      </p:pic>
    </p:spTree>
    <p:extLst>
      <p:ext uri="{BB962C8B-B14F-4D97-AF65-F5344CB8AC3E}">
        <p14:creationId xmlns:p14="http://schemas.microsoft.com/office/powerpoint/2010/main" val="1204822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8" name="Content Placeholder 7" descr="Ferlinghetti.jpg"/>
          <p:cNvPicPr>
            <a:picLocks noGrp="1" noChangeAspect="1"/>
          </p:cNvPicPr>
          <p:nvPr>
            <p:ph idx="1"/>
          </p:nvPr>
        </p:nvPicPr>
        <p:blipFill>
          <a:blip r:embed="rId2">
            <a:extLst>
              <a:ext uri="{28A0092B-C50C-407E-A947-70E740481C1C}">
                <a14:useLocalDpi xmlns:a14="http://schemas.microsoft.com/office/drawing/2010/main" val="0"/>
              </a:ext>
            </a:extLst>
          </a:blip>
          <a:srcRect l="-37114" r="-37114"/>
          <a:stretch>
            <a:fillRect/>
          </a:stretch>
        </p:blipFill>
        <p:spPr>
          <a:xfrm>
            <a:off x="-211684" y="377955"/>
            <a:ext cx="9480426" cy="5654214"/>
          </a:xfrm>
        </p:spPr>
      </p:pic>
    </p:spTree>
    <p:extLst>
      <p:ext uri="{BB962C8B-B14F-4D97-AF65-F5344CB8AC3E}">
        <p14:creationId xmlns:p14="http://schemas.microsoft.com/office/powerpoint/2010/main" val="2716991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 name="Content Placeholder 5" descr="Snyder.jpg"/>
          <p:cNvPicPr>
            <a:picLocks noGrp="1" noChangeAspect="1"/>
          </p:cNvPicPr>
          <p:nvPr>
            <p:ph idx="1"/>
          </p:nvPr>
        </p:nvPicPr>
        <p:blipFill>
          <a:blip r:embed="rId2">
            <a:extLst>
              <a:ext uri="{28A0092B-C50C-407E-A947-70E740481C1C}">
                <a14:useLocalDpi xmlns:a14="http://schemas.microsoft.com/office/drawing/2010/main" val="0"/>
              </a:ext>
            </a:extLst>
          </a:blip>
          <a:srcRect l="-15464" r="-15464"/>
          <a:stretch>
            <a:fillRect/>
          </a:stretch>
        </p:blipFill>
        <p:spPr>
          <a:xfrm>
            <a:off x="665293" y="483783"/>
            <a:ext cx="7665991" cy="5850342"/>
          </a:xfrm>
        </p:spPr>
      </p:pic>
    </p:spTree>
    <p:extLst>
      <p:ext uri="{BB962C8B-B14F-4D97-AF65-F5344CB8AC3E}">
        <p14:creationId xmlns:p14="http://schemas.microsoft.com/office/powerpoint/2010/main" val="3292512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GratefulDead.jpg"/>
          <p:cNvPicPr>
            <a:picLocks noGrp="1" noChangeAspect="1"/>
          </p:cNvPicPr>
          <p:nvPr>
            <p:ph idx="1"/>
          </p:nvPr>
        </p:nvPicPr>
        <p:blipFill>
          <a:blip r:embed="rId2">
            <a:extLst>
              <a:ext uri="{28A0092B-C50C-407E-A947-70E740481C1C}">
                <a14:useLocalDpi xmlns:a14="http://schemas.microsoft.com/office/drawing/2010/main" val="0"/>
              </a:ext>
            </a:extLst>
          </a:blip>
          <a:srcRect l="10432" r="10432"/>
          <a:stretch>
            <a:fillRect/>
          </a:stretch>
        </p:blipFill>
        <p:spPr>
          <a:xfrm>
            <a:off x="457200" y="377825"/>
            <a:ext cx="8054975" cy="6107113"/>
          </a:xfrm>
        </p:spPr>
      </p:pic>
    </p:spTree>
    <p:extLst>
      <p:ext uri="{BB962C8B-B14F-4D97-AF65-F5344CB8AC3E}">
        <p14:creationId xmlns:p14="http://schemas.microsoft.com/office/powerpoint/2010/main" val="30277151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library-of-columbia-university-38.jpg"/>
          <p:cNvPicPr>
            <a:picLocks noGrp="1" noChangeAspect="1"/>
          </p:cNvPicPr>
          <p:nvPr>
            <p:ph idx="1"/>
          </p:nvPr>
        </p:nvPicPr>
        <p:blipFill rotWithShape="1">
          <a:blip r:embed="rId2">
            <a:extLst>
              <a:ext uri="{28A0092B-C50C-407E-A947-70E740481C1C}">
                <a14:useLocalDpi xmlns:a14="http://schemas.microsoft.com/office/drawing/2010/main" val="0"/>
              </a:ext>
            </a:extLst>
          </a:blip>
          <a:srcRect t="4603" b="4454"/>
          <a:stretch/>
        </p:blipFill>
        <p:spPr>
          <a:xfrm>
            <a:off x="457199" y="317483"/>
            <a:ext cx="8116009" cy="6122876"/>
          </a:xfrm>
        </p:spPr>
      </p:pic>
    </p:spTree>
    <p:extLst>
      <p:ext uri="{BB962C8B-B14F-4D97-AF65-F5344CB8AC3E}">
        <p14:creationId xmlns:p14="http://schemas.microsoft.com/office/powerpoint/2010/main" val="3152935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Rimbau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5210197" cy="6858000"/>
          </a:xfrm>
          <a:prstGeom prst="rect">
            <a:avLst/>
          </a:prstGeom>
        </p:spPr>
      </p:pic>
      <p:sp>
        <p:nvSpPr>
          <p:cNvPr id="7" name="TextBox 6"/>
          <p:cNvSpPr txBox="1"/>
          <p:nvPr/>
        </p:nvSpPr>
        <p:spPr>
          <a:xfrm>
            <a:off x="5577167" y="1701065"/>
            <a:ext cx="3299256" cy="4247317"/>
          </a:xfrm>
          <a:prstGeom prst="rect">
            <a:avLst/>
          </a:prstGeom>
          <a:noFill/>
        </p:spPr>
        <p:txBody>
          <a:bodyPr wrap="square" rtlCol="0">
            <a:spAutoFit/>
          </a:bodyPr>
          <a:lstStyle/>
          <a:p>
            <a:r>
              <a:rPr lang="en-GB" sz="2800" dirty="0" smtClean="0">
                <a:solidFill>
                  <a:srgbClr val="D1282E"/>
                </a:solidFill>
              </a:rPr>
              <a:t>‘THE </a:t>
            </a:r>
            <a:r>
              <a:rPr lang="en-US" sz="2800" dirty="0" smtClean="0">
                <a:solidFill>
                  <a:srgbClr val="D1282E"/>
                </a:solidFill>
              </a:rPr>
              <a:t>LONG, PRODIGIOUS, AND RATIONAL DISORDERING (DERANGEMENT) OF ALL THE SENSES’</a:t>
            </a:r>
          </a:p>
          <a:p>
            <a:endParaRPr lang="en-US" sz="2800" dirty="0">
              <a:solidFill>
                <a:srgbClr val="D1282E"/>
              </a:solidFill>
            </a:endParaRPr>
          </a:p>
          <a:p>
            <a:r>
              <a:rPr lang="en-US" dirty="0" smtClean="0">
                <a:solidFill>
                  <a:srgbClr val="000000"/>
                </a:solidFill>
              </a:rPr>
              <a:t>ARTHUR RIMBAUD</a:t>
            </a:r>
            <a:endParaRPr lang="en-US" dirty="0">
              <a:solidFill>
                <a:srgbClr val="000000"/>
              </a:solidFill>
            </a:endParaRPr>
          </a:p>
          <a:p>
            <a:endParaRPr lang="en-US" dirty="0"/>
          </a:p>
        </p:txBody>
      </p:sp>
    </p:spTree>
    <p:extLst>
      <p:ext uri="{BB962C8B-B14F-4D97-AF65-F5344CB8AC3E}">
        <p14:creationId xmlns:p14="http://schemas.microsoft.com/office/powerpoint/2010/main" val="1467605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Demonstrations and protests against the Vietnam War (4).jpg"/>
          <p:cNvPicPr>
            <a:picLocks noGrp="1" noChangeAspect="1"/>
          </p:cNvPicPr>
          <p:nvPr>
            <p:ph idx="1"/>
          </p:nvPr>
        </p:nvPicPr>
        <p:blipFill>
          <a:blip r:embed="rId2">
            <a:extLst>
              <a:ext uri="{28A0092B-C50C-407E-A947-70E740481C1C}">
                <a14:useLocalDpi xmlns:a14="http://schemas.microsoft.com/office/drawing/2010/main" val="0"/>
              </a:ext>
            </a:extLst>
          </a:blip>
          <a:srcRect l="16864" r="16864"/>
          <a:stretch>
            <a:fillRect/>
          </a:stretch>
        </p:blipFill>
        <p:spPr>
          <a:xfrm>
            <a:off x="638175" y="484188"/>
            <a:ext cx="7620000" cy="5970587"/>
          </a:xfrm>
        </p:spPr>
      </p:pic>
    </p:spTree>
    <p:extLst>
      <p:ext uri="{BB962C8B-B14F-4D97-AF65-F5344CB8AC3E}">
        <p14:creationId xmlns:p14="http://schemas.microsoft.com/office/powerpoint/2010/main" val="2009695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2" name="Content Placeholder 1" descr="Walt_Whitman_by_George_C._Cox_cph.3b20763.jpg"/>
          <p:cNvPicPr>
            <a:picLocks noGrp="1" noChangeAspect="1"/>
          </p:cNvPicPr>
          <p:nvPr>
            <p:ph idx="1"/>
          </p:nvPr>
        </p:nvPicPr>
        <p:blipFill>
          <a:blip r:embed="rId2">
            <a:extLst>
              <a:ext uri="{28A0092B-C50C-407E-A947-70E740481C1C}">
                <a14:useLocalDpi xmlns:a14="http://schemas.microsoft.com/office/drawing/2010/main" val="0"/>
              </a:ext>
            </a:extLst>
          </a:blip>
          <a:srcRect l="4609" r="4609"/>
          <a:stretch>
            <a:fillRect/>
          </a:stretch>
        </p:blipFill>
        <p:spPr>
          <a:xfrm>
            <a:off x="457200" y="820738"/>
            <a:ext cx="3829050" cy="5305425"/>
          </a:xfrm>
        </p:spPr>
      </p:pic>
      <p:sp>
        <p:nvSpPr>
          <p:cNvPr id="19" name="TextBox 18"/>
          <p:cNvSpPr txBox="1"/>
          <p:nvPr/>
        </p:nvSpPr>
        <p:spPr>
          <a:xfrm>
            <a:off x="4756097" y="820247"/>
            <a:ext cx="3742722" cy="5305915"/>
          </a:xfrm>
          <a:prstGeom prst="rect">
            <a:avLst/>
          </a:prstGeom>
          <a:noFill/>
        </p:spPr>
        <p:txBody>
          <a:bodyPr wrap="square" rtlCol="0">
            <a:spAutoFit/>
          </a:bodyPr>
          <a:lstStyle/>
          <a:p>
            <a:endParaRPr lang="en-US" dirty="0"/>
          </a:p>
        </p:txBody>
      </p:sp>
      <p:pic>
        <p:nvPicPr>
          <p:cNvPr id="5" name="Picture 4" descr="Emerson.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20969" y="820739"/>
            <a:ext cx="4142962" cy="5305424"/>
          </a:xfrm>
          <a:prstGeom prst="rect">
            <a:avLst/>
          </a:prstGeom>
        </p:spPr>
      </p:pic>
      <p:sp>
        <p:nvSpPr>
          <p:cNvPr id="9" name="TextBox 8"/>
          <p:cNvSpPr txBox="1"/>
          <p:nvPr/>
        </p:nvSpPr>
        <p:spPr>
          <a:xfrm>
            <a:off x="589692" y="6255692"/>
            <a:ext cx="3696558" cy="369332"/>
          </a:xfrm>
          <a:prstGeom prst="rect">
            <a:avLst/>
          </a:prstGeom>
          <a:noFill/>
        </p:spPr>
        <p:txBody>
          <a:bodyPr wrap="square" rtlCol="0">
            <a:spAutoFit/>
          </a:bodyPr>
          <a:lstStyle/>
          <a:p>
            <a:r>
              <a:rPr lang="en-US" dirty="0" smtClean="0">
                <a:solidFill>
                  <a:srgbClr val="FF0000"/>
                </a:solidFill>
              </a:rPr>
              <a:t>		Walt Whitman</a:t>
            </a:r>
            <a:endParaRPr lang="en-US" dirty="0">
              <a:solidFill>
                <a:srgbClr val="FF0000"/>
              </a:solidFill>
            </a:endParaRPr>
          </a:p>
        </p:txBody>
      </p:sp>
      <p:sp>
        <p:nvSpPr>
          <p:cNvPr id="10" name="TextBox 9"/>
          <p:cNvSpPr txBox="1"/>
          <p:nvPr/>
        </p:nvSpPr>
        <p:spPr>
          <a:xfrm>
            <a:off x="4756097" y="6255692"/>
            <a:ext cx="3447428" cy="369332"/>
          </a:xfrm>
          <a:prstGeom prst="rect">
            <a:avLst/>
          </a:prstGeom>
          <a:noFill/>
        </p:spPr>
        <p:txBody>
          <a:bodyPr wrap="square" rtlCol="0">
            <a:spAutoFit/>
          </a:bodyPr>
          <a:lstStyle/>
          <a:p>
            <a:r>
              <a:rPr lang="en-US" dirty="0" smtClean="0">
                <a:solidFill>
                  <a:srgbClr val="FF0000"/>
                </a:solidFill>
              </a:rPr>
              <a:t>      Ralph Waldo Emerson </a:t>
            </a:r>
            <a:endParaRPr lang="en-US" dirty="0">
              <a:solidFill>
                <a:srgbClr val="FF0000"/>
              </a:solidFill>
            </a:endParaRPr>
          </a:p>
        </p:txBody>
      </p:sp>
    </p:spTree>
    <p:extLst>
      <p:ext uri="{BB962C8B-B14F-4D97-AF65-F5344CB8AC3E}">
        <p14:creationId xmlns:p14="http://schemas.microsoft.com/office/powerpoint/2010/main" val="40926198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b="0" dirty="0" smtClean="0">
                <a:solidFill>
                  <a:srgbClr val="D1282E"/>
                </a:solidFill>
              </a:rPr>
              <a:t>‘</a:t>
            </a:r>
            <a:r>
              <a:rPr lang="en-US" b="0" dirty="0">
                <a:solidFill>
                  <a:srgbClr val="D1282E"/>
                </a:solidFill>
              </a:rPr>
              <a:t>T</a:t>
            </a:r>
            <a:r>
              <a:rPr lang="en-US" b="0" dirty="0" smtClean="0">
                <a:solidFill>
                  <a:srgbClr val="D1282E"/>
                </a:solidFill>
              </a:rPr>
              <a:t>he </a:t>
            </a:r>
            <a:r>
              <a:rPr lang="en-US" b="0" dirty="0">
                <a:solidFill>
                  <a:srgbClr val="D1282E"/>
                </a:solidFill>
              </a:rPr>
              <a:t>youthful thirst, the restless exuberance, the quality of search, that pulsed in them … bottled eagerness for talk, for joy, for excitement, for sensation, for new truths. Whatever the reason, everyone my age had a look of impatience and expectations in his eyes that bespoke </a:t>
            </a:r>
            <a:r>
              <a:rPr lang="en-US" b="0" dirty="0" err="1">
                <a:solidFill>
                  <a:srgbClr val="D1282E"/>
                </a:solidFill>
              </a:rPr>
              <a:t>ungiven</a:t>
            </a:r>
            <a:r>
              <a:rPr lang="en-US" b="0" dirty="0">
                <a:solidFill>
                  <a:srgbClr val="D1282E"/>
                </a:solidFill>
              </a:rPr>
              <a:t> love, unreleased ecstasy and the presence of </a:t>
            </a:r>
            <a:r>
              <a:rPr lang="en-US" b="0" u="sng" dirty="0">
                <a:solidFill>
                  <a:srgbClr val="D1282E"/>
                </a:solidFill>
              </a:rPr>
              <a:t>buried worlds </a:t>
            </a:r>
            <a:r>
              <a:rPr lang="en-US" b="0" u="sng" dirty="0" smtClean="0">
                <a:solidFill>
                  <a:srgbClr val="D1282E"/>
                </a:solidFill>
              </a:rPr>
              <a:t>within</a:t>
            </a:r>
            <a:r>
              <a:rPr lang="en-US" b="0" dirty="0" smtClean="0">
                <a:solidFill>
                  <a:srgbClr val="D1282E"/>
                </a:solidFill>
              </a:rPr>
              <a:t>.’ </a:t>
            </a:r>
            <a:endParaRPr lang="en-US" b="0" dirty="0">
              <a:solidFill>
                <a:srgbClr val="D1282E"/>
              </a:solidFill>
            </a:endParaRPr>
          </a:p>
          <a:p>
            <a:pPr lvl="0"/>
            <a:r>
              <a:rPr lang="en-US" sz="1600" b="0" dirty="0" smtClean="0"/>
              <a:t>John </a:t>
            </a:r>
            <a:r>
              <a:rPr lang="en-US" sz="1600" b="0" dirty="0" err="1" smtClean="0"/>
              <a:t>Clellon</a:t>
            </a:r>
            <a:r>
              <a:rPr lang="en-US" sz="1600" b="0" dirty="0" smtClean="0"/>
              <a:t> Holmes, ‘This </a:t>
            </a:r>
            <a:r>
              <a:rPr lang="en-US" sz="1600" b="0" dirty="0"/>
              <a:t>is the Beat </a:t>
            </a:r>
            <a:r>
              <a:rPr lang="en-US" sz="1600" b="0" dirty="0" smtClean="0"/>
              <a:t>Generation’ in </a:t>
            </a:r>
            <a:r>
              <a:rPr lang="en-US" sz="1600" b="0" i="1" dirty="0" smtClean="0"/>
              <a:t>The New York Times Magazine</a:t>
            </a:r>
            <a:r>
              <a:rPr lang="en-US" sz="1600" b="0" dirty="0" smtClean="0"/>
              <a:t>, Nov 16</a:t>
            </a:r>
            <a:r>
              <a:rPr lang="en-US" sz="1600" b="0" baseline="30000" dirty="0" smtClean="0"/>
              <a:t>th</a:t>
            </a:r>
            <a:r>
              <a:rPr lang="en-US" sz="1600" b="0" dirty="0" smtClean="0"/>
              <a:t> 1954</a:t>
            </a:r>
            <a:endParaRPr lang="en-US" sz="1600" b="0" dirty="0"/>
          </a:p>
        </p:txBody>
      </p:sp>
    </p:spTree>
    <p:extLst>
      <p:ext uri="{BB962C8B-B14F-4D97-AF65-F5344CB8AC3E}">
        <p14:creationId xmlns:p14="http://schemas.microsoft.com/office/powerpoint/2010/main" val="1629923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2800" b="0" dirty="0" smtClean="0"/>
              <a:t>2.  WHAT </a:t>
            </a:r>
            <a:r>
              <a:rPr lang="en-US" sz="2800" b="0" dirty="0" smtClean="0"/>
              <a:t>DID THEY </a:t>
            </a:r>
            <a:r>
              <a:rPr lang="en-US" sz="2800" b="0" dirty="0" smtClean="0"/>
              <a:t>STAND FOR?</a:t>
            </a:r>
            <a:endParaRPr lang="en-US" sz="2800" b="0" dirty="0"/>
          </a:p>
        </p:txBody>
      </p:sp>
    </p:spTree>
    <p:extLst>
      <p:ext uri="{BB962C8B-B14F-4D97-AF65-F5344CB8AC3E}">
        <p14:creationId xmlns:p14="http://schemas.microsoft.com/office/powerpoint/2010/main" val="2513286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17291"/>
            <a:ext cx="7620000" cy="4373563"/>
          </a:xfrm>
        </p:spPr>
        <p:txBody>
          <a:bodyPr/>
          <a:lstStyle/>
          <a:p>
            <a:r>
              <a:rPr lang="en-US" b="0" dirty="0">
                <a:solidFill>
                  <a:schemeClr val="tx2"/>
                </a:solidFill>
              </a:rPr>
              <a:t>‘my own complete life, an endless contemplation, is so interesting, I love it so, it is vast, goes everywhere’ </a:t>
            </a:r>
            <a:endParaRPr lang="en-US" b="0" dirty="0" smtClean="0">
              <a:solidFill>
                <a:schemeClr val="tx2"/>
              </a:solidFill>
            </a:endParaRPr>
          </a:p>
          <a:p>
            <a:r>
              <a:rPr lang="en-US" sz="1800" b="0" dirty="0" smtClean="0"/>
              <a:t>Jack Kerouac, </a:t>
            </a:r>
            <a:r>
              <a:rPr lang="en-US" sz="1800" b="0" i="1" dirty="0" smtClean="0"/>
              <a:t>Visions of Cody </a:t>
            </a:r>
            <a:r>
              <a:rPr lang="en-US" sz="1800" b="0" dirty="0" smtClean="0"/>
              <a:t>(New York: </a:t>
            </a:r>
            <a:r>
              <a:rPr lang="en-US" sz="1800" b="0" dirty="0" err="1" smtClean="0"/>
              <a:t>Pengiun</a:t>
            </a:r>
            <a:r>
              <a:rPr lang="en-US" sz="1800" b="0" dirty="0" smtClean="0"/>
              <a:t>, 1972), p. 173.</a:t>
            </a:r>
          </a:p>
          <a:p>
            <a:endParaRPr lang="en-US" dirty="0" smtClean="0"/>
          </a:p>
          <a:p>
            <a:r>
              <a:rPr lang="en-US" b="0" dirty="0" smtClean="0">
                <a:solidFill>
                  <a:srgbClr val="D1282E"/>
                </a:solidFill>
              </a:rPr>
              <a:t>‘</a:t>
            </a:r>
            <a:r>
              <a:rPr lang="en-GB" b="0" dirty="0" smtClean="0">
                <a:solidFill>
                  <a:srgbClr val="D1282E"/>
                </a:solidFill>
              </a:rPr>
              <a:t>I celebrate </a:t>
            </a:r>
            <a:r>
              <a:rPr lang="en-GB" b="0" dirty="0">
                <a:solidFill>
                  <a:srgbClr val="D1282E"/>
                </a:solidFill>
              </a:rPr>
              <a:t>everything I see or am/ And sing or laugh and deny nothing’ </a:t>
            </a:r>
            <a:endParaRPr lang="en-GB" b="0" dirty="0" smtClean="0">
              <a:solidFill>
                <a:srgbClr val="D1282E"/>
              </a:solidFill>
            </a:endParaRPr>
          </a:p>
          <a:p>
            <a:r>
              <a:rPr lang="en-US" sz="1800" b="0" dirty="0" smtClean="0"/>
              <a:t>Walt Whitman, ‘</a:t>
            </a:r>
            <a:r>
              <a:rPr lang="en-US" sz="1800" b="0" dirty="0"/>
              <a:t>All is Truth’, in </a:t>
            </a:r>
            <a:r>
              <a:rPr lang="en-US" sz="1800" b="0" i="1" dirty="0"/>
              <a:t>Leaves of Grass </a:t>
            </a:r>
            <a:r>
              <a:rPr lang="en-US" sz="1800" b="0" dirty="0"/>
              <a:t>(Nashville: American Renaissance, 2009 [orig. ed.: 1855]), p. 307. </a:t>
            </a:r>
          </a:p>
          <a:p>
            <a:endParaRPr lang="en-US" dirty="0"/>
          </a:p>
        </p:txBody>
      </p:sp>
    </p:spTree>
    <p:extLst>
      <p:ext uri="{BB962C8B-B14F-4D97-AF65-F5344CB8AC3E}">
        <p14:creationId xmlns:p14="http://schemas.microsoft.com/office/powerpoint/2010/main" val="15135178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cs typeface="Century"/>
              </a:rPr>
              <a:t>Rebelling against:</a:t>
            </a:r>
            <a:endParaRPr lang="en-US" u="sng" dirty="0">
              <a:cs typeface="Century"/>
            </a:endParaRPr>
          </a:p>
        </p:txBody>
      </p:sp>
      <p:sp>
        <p:nvSpPr>
          <p:cNvPr id="3" name="Content Placeholder 2"/>
          <p:cNvSpPr>
            <a:spLocks noGrp="1"/>
          </p:cNvSpPr>
          <p:nvPr>
            <p:ph idx="1"/>
          </p:nvPr>
        </p:nvSpPr>
        <p:spPr>
          <a:xfrm>
            <a:off x="457200" y="2166772"/>
            <a:ext cx="7620000" cy="2775682"/>
          </a:xfrm>
        </p:spPr>
        <p:txBody>
          <a:bodyPr>
            <a:normAutofit/>
          </a:bodyPr>
          <a:lstStyle/>
          <a:p>
            <a:pPr marL="457200" indent="-457200">
              <a:buFont typeface="Arial"/>
              <a:buChar char="•"/>
            </a:pPr>
            <a:r>
              <a:rPr lang="en-US" sz="2800" b="0" dirty="0" smtClean="0">
                <a:cs typeface="Century"/>
              </a:rPr>
              <a:t>AMERICAN CONSUMERISM </a:t>
            </a:r>
          </a:p>
          <a:p>
            <a:pPr marL="457200" indent="-457200">
              <a:buFont typeface="Arial"/>
              <a:buChar char="•"/>
            </a:pPr>
            <a:r>
              <a:rPr lang="en-US" sz="2800" b="0" dirty="0" smtClean="0">
                <a:cs typeface="Century"/>
              </a:rPr>
              <a:t>CULTURAL UNIFORMITY</a:t>
            </a:r>
          </a:p>
          <a:p>
            <a:pPr marL="457200" indent="-457200">
              <a:buFont typeface="Arial"/>
              <a:buChar char="•"/>
            </a:pPr>
            <a:r>
              <a:rPr lang="en-US" sz="2800" b="0" dirty="0" smtClean="0">
                <a:cs typeface="Century"/>
              </a:rPr>
              <a:t>BOURGEOIS SUPPRESSION OF THE INDIVIDUAL’S RIGHT TO THINK, FEEL AND BEHAVE FREELY</a:t>
            </a:r>
            <a:endParaRPr lang="en-US" sz="2800" b="0" dirty="0">
              <a:cs typeface="Century"/>
            </a:endParaRPr>
          </a:p>
        </p:txBody>
      </p:sp>
    </p:spTree>
    <p:extLst>
      <p:ext uri="{BB962C8B-B14F-4D97-AF65-F5344CB8AC3E}">
        <p14:creationId xmlns:p14="http://schemas.microsoft.com/office/powerpoint/2010/main" val="2476673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319150" y="1352234"/>
            <a:ext cx="8391721" cy="3162243"/>
          </a:xfrm>
        </p:spPr>
        <p:txBody>
          <a:bodyPr/>
          <a:lstStyle/>
          <a:p>
            <a:pPr marL="0" indent="0">
              <a:buNone/>
            </a:pPr>
            <a:endParaRPr lang="en-US" sz="2800" dirty="0" smtClean="0"/>
          </a:p>
          <a:p>
            <a:pPr marL="0" indent="0" algn="ctr">
              <a:buNone/>
            </a:pPr>
            <a:r>
              <a:rPr lang="en-US" sz="2800" b="0" dirty="0" smtClean="0">
                <a:solidFill>
                  <a:srgbClr val="D1282E"/>
                </a:solidFill>
              </a:rPr>
              <a:t>‘</a:t>
            </a:r>
            <a:r>
              <a:rPr lang="en-US" sz="2800" b="0" dirty="0">
                <a:solidFill>
                  <a:srgbClr val="D1282E"/>
                </a:solidFill>
              </a:rPr>
              <a:t>T</a:t>
            </a:r>
            <a:r>
              <a:rPr lang="en-US" sz="2800" b="0" dirty="0" smtClean="0">
                <a:solidFill>
                  <a:srgbClr val="D1282E"/>
                </a:solidFill>
              </a:rPr>
              <a:t>he </a:t>
            </a:r>
            <a:r>
              <a:rPr lang="en-US" sz="2800" b="0" dirty="0">
                <a:solidFill>
                  <a:srgbClr val="D1282E"/>
                </a:solidFill>
              </a:rPr>
              <a:t>control machine. Simply the machinery – police, education, etc. - used by a group in power to keep itself in power and extend its power</a:t>
            </a:r>
            <a:r>
              <a:rPr lang="en-US" sz="2800" b="0" dirty="0" smtClean="0">
                <a:solidFill>
                  <a:srgbClr val="D1282E"/>
                </a:solidFill>
              </a:rPr>
              <a:t>’</a:t>
            </a:r>
          </a:p>
          <a:p>
            <a:pPr algn="ctr"/>
            <a:r>
              <a:rPr lang="en-US" b="0" dirty="0" smtClean="0">
                <a:solidFill>
                  <a:srgbClr val="000000"/>
                </a:solidFill>
              </a:rPr>
              <a:t>Jack Kerouac, </a:t>
            </a:r>
            <a:r>
              <a:rPr lang="en-US" b="0" i="1" dirty="0" smtClean="0"/>
              <a:t>Visions </a:t>
            </a:r>
            <a:r>
              <a:rPr lang="en-US" b="0" i="1" dirty="0"/>
              <a:t>of Cody </a:t>
            </a:r>
            <a:r>
              <a:rPr lang="en-US" b="0" dirty="0"/>
              <a:t>(New York: </a:t>
            </a:r>
            <a:r>
              <a:rPr lang="en-US" b="0" dirty="0" err="1"/>
              <a:t>Pengiun</a:t>
            </a:r>
            <a:r>
              <a:rPr lang="en-US" b="0" dirty="0"/>
              <a:t>, 1972), p. </a:t>
            </a:r>
            <a:r>
              <a:rPr lang="en-US" b="0" dirty="0" smtClean="0"/>
              <a:t>124.</a:t>
            </a:r>
            <a:endParaRPr lang="en-US" b="0" dirty="0"/>
          </a:p>
          <a:p>
            <a:pPr marL="0" indent="0" algn="ctr">
              <a:buNone/>
            </a:pPr>
            <a:endParaRPr lang="en-US" sz="2400" b="0" dirty="0">
              <a:solidFill>
                <a:srgbClr val="000000"/>
              </a:solidFill>
            </a:endParaRPr>
          </a:p>
          <a:p>
            <a:pPr marL="0" indent="0">
              <a:buNone/>
            </a:pPr>
            <a:endParaRPr lang="en-US" sz="2800" b="0" dirty="0" smtClean="0">
              <a:solidFill>
                <a:srgbClr val="000000"/>
              </a:solidFill>
            </a:endParaRPr>
          </a:p>
          <a:p>
            <a:pPr marL="0" indent="0">
              <a:buNone/>
            </a:pPr>
            <a:endParaRPr lang="en-US" sz="2800" b="0" dirty="0" smtClean="0"/>
          </a:p>
          <a:p>
            <a:pPr marL="0" indent="0">
              <a:buNone/>
            </a:pPr>
            <a:endParaRPr lang="en-US" dirty="0"/>
          </a:p>
          <a:p>
            <a:pPr marL="0" indent="0">
              <a:buNone/>
            </a:pPr>
            <a:endParaRPr lang="en-GB" dirty="0"/>
          </a:p>
          <a:p>
            <a:endParaRPr lang="en-US" dirty="0"/>
          </a:p>
        </p:txBody>
      </p:sp>
    </p:spTree>
    <p:extLst>
      <p:ext uri="{BB962C8B-B14F-4D97-AF65-F5344CB8AC3E}">
        <p14:creationId xmlns:p14="http://schemas.microsoft.com/office/powerpoint/2010/main" val="4888631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Junkie.jpg"/>
          <p:cNvPicPr>
            <a:picLocks noGrp="1" noChangeAspect="1"/>
          </p:cNvPicPr>
          <p:nvPr>
            <p:ph idx="1"/>
          </p:nvPr>
        </p:nvPicPr>
        <p:blipFill>
          <a:blip r:embed="rId2">
            <a:extLst>
              <a:ext uri="{28A0092B-C50C-407E-A947-70E740481C1C}">
                <a14:useLocalDpi xmlns:a14="http://schemas.microsoft.com/office/drawing/2010/main" val="0"/>
              </a:ext>
            </a:extLst>
          </a:blip>
          <a:srcRect l="-7234" r="-7234"/>
          <a:stretch>
            <a:fillRect/>
          </a:stretch>
        </p:blipFill>
        <p:spPr>
          <a:xfrm>
            <a:off x="274195" y="923925"/>
            <a:ext cx="4011886" cy="5202238"/>
          </a:xfrm>
        </p:spPr>
      </p:pic>
      <p:pic>
        <p:nvPicPr>
          <p:cNvPr id="8" name="Picture 7" descr="TheNakedLunch.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91175" y="923925"/>
            <a:ext cx="3391343" cy="5202238"/>
          </a:xfrm>
          <a:prstGeom prst="rect">
            <a:avLst/>
          </a:prstGeom>
        </p:spPr>
      </p:pic>
    </p:spTree>
    <p:extLst>
      <p:ext uri="{BB962C8B-B14F-4D97-AF65-F5344CB8AC3E}">
        <p14:creationId xmlns:p14="http://schemas.microsoft.com/office/powerpoint/2010/main" val="17846827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152718"/>
            <a:ext cx="7052649" cy="1371600"/>
          </a:xfrm>
        </p:spPr>
        <p:txBody>
          <a:bodyPr/>
          <a:lstStyle/>
          <a:p>
            <a:r>
              <a:rPr lang="en-US" u="sng" dirty="0" smtClean="0"/>
              <a:t>Forms of Rebellion:</a:t>
            </a:r>
            <a:endParaRPr lang="en-US" u="sng" dirty="0"/>
          </a:p>
        </p:txBody>
      </p:sp>
      <p:sp>
        <p:nvSpPr>
          <p:cNvPr id="3" name="Content Placeholder 2"/>
          <p:cNvSpPr>
            <a:spLocks noGrp="1"/>
          </p:cNvSpPr>
          <p:nvPr>
            <p:ph idx="1"/>
          </p:nvPr>
        </p:nvSpPr>
        <p:spPr/>
        <p:txBody>
          <a:bodyPr>
            <a:normAutofit/>
          </a:bodyPr>
          <a:lstStyle/>
          <a:p>
            <a:pPr marL="342900" indent="-342900">
              <a:buFont typeface="Arial"/>
              <a:buChar char="•"/>
            </a:pPr>
            <a:r>
              <a:rPr lang="en-US" b="0" dirty="0" smtClean="0"/>
              <a:t>ITINERANT LIFESTYLE </a:t>
            </a:r>
            <a:endParaRPr lang="en-GB" b="0" dirty="0" smtClean="0"/>
          </a:p>
          <a:p>
            <a:pPr marL="342900" indent="-342900">
              <a:buFont typeface="Arial"/>
              <a:buChar char="•"/>
            </a:pPr>
            <a:r>
              <a:rPr lang="en-US" b="0" dirty="0" smtClean="0"/>
              <a:t>RADICALLY FORMLESS AUTOBIOGRAPHICAL LITERATURE</a:t>
            </a:r>
          </a:p>
          <a:p>
            <a:pPr marL="342900" indent="-342900">
              <a:buFont typeface="Arial"/>
              <a:buChar char="•"/>
            </a:pPr>
            <a:r>
              <a:rPr lang="en-US" b="0" dirty="0" smtClean="0"/>
              <a:t>SEXUAL PERMISSIVENESS IN LIFE AND OBSCENITY IN LITERATURE</a:t>
            </a:r>
            <a:endParaRPr lang="en-GB" b="0" dirty="0" smtClean="0"/>
          </a:p>
          <a:p>
            <a:pPr marL="342900" indent="-342900">
              <a:buFont typeface="Arial"/>
              <a:buChar char="•"/>
            </a:pPr>
            <a:r>
              <a:rPr lang="en-US" b="0" dirty="0" smtClean="0"/>
              <a:t>OPENING ‘THE DOORS OF PERCEPTION’ THROUGH DRUGS, EASTERN RELIGION AND PHILOSOPHY (ZEN BUDDHISM, HARE KRISHNA)</a:t>
            </a:r>
            <a:endParaRPr lang="en-GB" b="0" dirty="0" smtClean="0"/>
          </a:p>
          <a:p>
            <a:endParaRPr lang="en-US" dirty="0"/>
          </a:p>
        </p:txBody>
      </p:sp>
    </p:spTree>
    <p:extLst>
      <p:ext uri="{BB962C8B-B14F-4D97-AF65-F5344CB8AC3E}">
        <p14:creationId xmlns:p14="http://schemas.microsoft.com/office/powerpoint/2010/main" val="6456130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2" name="Content Placeholder 1" descr="Ginsberg Olorvsky.jpg"/>
          <p:cNvPicPr>
            <a:picLocks noGrp="1" noChangeAspect="1"/>
          </p:cNvPicPr>
          <p:nvPr>
            <p:ph idx="1"/>
          </p:nvPr>
        </p:nvPicPr>
        <p:blipFill>
          <a:blip r:embed="rId2">
            <a:extLst>
              <a:ext uri="{28A0092B-C50C-407E-A947-70E740481C1C}">
                <a14:useLocalDpi xmlns:a14="http://schemas.microsoft.com/office/drawing/2010/main" val="0"/>
              </a:ext>
            </a:extLst>
          </a:blip>
          <a:srcRect l="-37119" r="-37119"/>
          <a:stretch>
            <a:fillRect/>
          </a:stretch>
        </p:blipFill>
        <p:spPr>
          <a:xfrm>
            <a:off x="457200" y="633413"/>
            <a:ext cx="7620000" cy="5600700"/>
          </a:xfrm>
        </p:spPr>
      </p:pic>
    </p:spTree>
    <p:extLst>
      <p:ext uri="{BB962C8B-B14F-4D97-AF65-F5344CB8AC3E}">
        <p14:creationId xmlns:p14="http://schemas.microsoft.com/office/powerpoint/2010/main" val="2888903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n-US" sz="2800" b="0" dirty="0" smtClean="0"/>
              <a:t>3</a:t>
            </a:r>
            <a:r>
              <a:rPr lang="en-US" sz="2800" b="0" dirty="0" smtClean="0"/>
              <a:t>. </a:t>
            </a:r>
            <a:r>
              <a:rPr lang="en-US" sz="2800" b="0" dirty="0" smtClean="0"/>
              <a:t>INFLUENCE</a:t>
            </a:r>
            <a:endParaRPr lang="en-US" sz="2800" b="0" dirty="0"/>
          </a:p>
        </p:txBody>
      </p:sp>
    </p:spTree>
    <p:extLst>
      <p:ext uri="{BB962C8B-B14F-4D97-AF65-F5344CB8AC3E}">
        <p14:creationId xmlns:p14="http://schemas.microsoft.com/office/powerpoint/2010/main" val="3010960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b="0" dirty="0">
                <a:solidFill>
                  <a:schemeClr val="tx2"/>
                </a:solidFill>
              </a:rPr>
              <a:t>A revolutionary backlash against the ‘</a:t>
            </a:r>
            <a:r>
              <a:rPr lang="en-US" b="0" dirty="0" smtClean="0">
                <a:solidFill>
                  <a:schemeClr val="tx2"/>
                </a:solidFill>
              </a:rPr>
              <a:t>technocracy … a society </a:t>
            </a:r>
            <a:r>
              <a:rPr lang="en-US" b="0" dirty="0">
                <a:solidFill>
                  <a:schemeClr val="tx2"/>
                </a:solidFill>
              </a:rPr>
              <a:t>in which those who govern justify themselves by appeal to technical experts who, in turn, justify themselves by appeal to scientific forms of knowledge</a:t>
            </a:r>
            <a:r>
              <a:rPr lang="en-US" b="0" dirty="0" smtClean="0">
                <a:solidFill>
                  <a:schemeClr val="tx2"/>
                </a:solidFill>
              </a:rPr>
              <a:t>’</a:t>
            </a:r>
          </a:p>
          <a:p>
            <a:r>
              <a:rPr lang="en-US" sz="1800" b="0" dirty="0" smtClean="0"/>
              <a:t>Theodore </a:t>
            </a:r>
            <a:r>
              <a:rPr lang="en-US" sz="1800" b="0" dirty="0" err="1"/>
              <a:t>Roszak</a:t>
            </a:r>
            <a:r>
              <a:rPr lang="en-US" sz="1800" b="0" dirty="0" smtClean="0"/>
              <a:t>, </a:t>
            </a:r>
            <a:r>
              <a:rPr lang="en-US" sz="1800" b="0" i="1" dirty="0" smtClean="0"/>
              <a:t>The </a:t>
            </a:r>
            <a:r>
              <a:rPr lang="en-US" sz="1800" b="0" i="1" dirty="0"/>
              <a:t>Making of a Counterculture: Reflections on the Technocratic Society and its Youthful Opposition </a:t>
            </a:r>
            <a:r>
              <a:rPr lang="en-US" sz="1800" b="0" dirty="0"/>
              <a:t>(New York: Anchor Books, 1969), </a:t>
            </a:r>
            <a:r>
              <a:rPr lang="en-US" sz="1800" b="0" dirty="0" smtClean="0"/>
              <a:t>pp. 7-8.</a:t>
            </a:r>
            <a:endParaRPr lang="en-US" sz="1800" b="0" dirty="0"/>
          </a:p>
          <a:p>
            <a:endParaRPr lang="en-US" dirty="0"/>
          </a:p>
        </p:txBody>
      </p:sp>
    </p:spTree>
    <p:extLst>
      <p:ext uri="{BB962C8B-B14F-4D97-AF65-F5344CB8AC3E}">
        <p14:creationId xmlns:p14="http://schemas.microsoft.com/office/powerpoint/2010/main" val="3610094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People Tabloid Beats.jpg"/>
          <p:cNvPicPr>
            <a:picLocks noGrp="1" noChangeAspect="1"/>
          </p:cNvPicPr>
          <p:nvPr>
            <p:ph idx="1"/>
          </p:nvPr>
        </p:nvPicPr>
        <p:blipFill>
          <a:blip r:embed="rId2">
            <a:extLst>
              <a:ext uri="{28A0092B-C50C-407E-A947-70E740481C1C}">
                <a14:useLocalDpi xmlns:a14="http://schemas.microsoft.com/office/drawing/2010/main" val="0"/>
              </a:ext>
            </a:extLst>
          </a:blip>
          <a:srcRect t="4396" b="4396"/>
          <a:stretch>
            <a:fillRect/>
          </a:stretch>
        </p:blipFill>
        <p:spPr>
          <a:xfrm>
            <a:off x="457200" y="938401"/>
            <a:ext cx="7620000" cy="4870450"/>
          </a:xfrm>
        </p:spPr>
      </p:pic>
    </p:spTree>
    <p:extLst>
      <p:ext uri="{BB962C8B-B14F-4D97-AF65-F5344CB8AC3E}">
        <p14:creationId xmlns:p14="http://schemas.microsoft.com/office/powerpoint/2010/main" val="2749405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11600" y="2130013"/>
            <a:ext cx="4775200" cy="2287823"/>
          </a:xfrm>
        </p:spPr>
        <p:txBody>
          <a:bodyPr>
            <a:normAutofit lnSpcReduction="10000"/>
          </a:bodyPr>
          <a:lstStyle/>
          <a:p>
            <a:pPr marL="0" indent="0" algn="just">
              <a:buNone/>
            </a:pPr>
            <a:r>
              <a:rPr lang="en-US" b="0" dirty="0" smtClean="0">
                <a:solidFill>
                  <a:schemeClr val="tx2"/>
                </a:solidFill>
              </a:rPr>
              <a:t>‘A great rucksack </a:t>
            </a:r>
            <a:r>
              <a:rPr lang="en-US" b="0" dirty="0">
                <a:solidFill>
                  <a:schemeClr val="tx2"/>
                </a:solidFill>
              </a:rPr>
              <a:t>revolution, thousands or even millions of young Americans wandering around with their rucksacks, going up mountains to pray, making children laugh … wild gangs of holy men getting together to drink and talk and </a:t>
            </a:r>
            <a:r>
              <a:rPr lang="en-US" b="0" dirty="0" smtClean="0">
                <a:solidFill>
                  <a:schemeClr val="tx2"/>
                </a:solidFill>
              </a:rPr>
              <a:t>pray … to </a:t>
            </a:r>
            <a:r>
              <a:rPr lang="en-US" b="0" dirty="0">
                <a:solidFill>
                  <a:schemeClr val="tx2"/>
                </a:solidFill>
              </a:rPr>
              <a:t>meditate and ignore society’</a:t>
            </a:r>
          </a:p>
          <a:p>
            <a:pPr algn="just"/>
            <a:endParaRPr lang="en-US" dirty="0"/>
          </a:p>
        </p:txBody>
      </p:sp>
      <p:pic>
        <p:nvPicPr>
          <p:cNvPr id="4" name="Picture 3" descr="DharmaBums.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862" y="178976"/>
            <a:ext cx="3911600" cy="6477000"/>
          </a:xfrm>
          <a:prstGeom prst="rect">
            <a:avLst/>
          </a:prstGeom>
        </p:spPr>
      </p:pic>
    </p:spTree>
    <p:extLst>
      <p:ext uri="{BB962C8B-B14F-4D97-AF65-F5344CB8AC3E}">
        <p14:creationId xmlns:p14="http://schemas.microsoft.com/office/powerpoint/2010/main" val="3818726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Content Placeholder 3" descr="Further Bus.jpg"/>
          <p:cNvPicPr>
            <a:picLocks noGrp="1" noChangeAspect="1"/>
          </p:cNvPicPr>
          <p:nvPr>
            <p:ph idx="1"/>
          </p:nvPr>
        </p:nvPicPr>
        <p:blipFill>
          <a:blip r:embed="rId2">
            <a:extLst>
              <a:ext uri="{28A0092B-C50C-407E-A947-70E740481C1C}">
                <a14:useLocalDpi xmlns:a14="http://schemas.microsoft.com/office/drawing/2010/main" val="0"/>
              </a:ext>
            </a:extLst>
          </a:blip>
          <a:srcRect t="6650" b="6650"/>
          <a:stretch>
            <a:fillRect/>
          </a:stretch>
        </p:blipFill>
        <p:spPr>
          <a:xfrm>
            <a:off x="457200" y="800735"/>
            <a:ext cx="8220070" cy="4717978"/>
          </a:xfrm>
        </p:spPr>
      </p:pic>
    </p:spTree>
    <p:extLst>
      <p:ext uri="{BB962C8B-B14F-4D97-AF65-F5344CB8AC3E}">
        <p14:creationId xmlns:p14="http://schemas.microsoft.com/office/powerpoint/2010/main" val="15041292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199" y="1752600"/>
            <a:ext cx="8281607" cy="4373563"/>
          </a:xfrm>
        </p:spPr>
        <p:txBody>
          <a:bodyPr/>
          <a:lstStyle/>
          <a:p>
            <a:r>
              <a:rPr lang="en-GB" sz="2800" b="0" dirty="0"/>
              <a:t>4. ANTI-HUMANIST </a:t>
            </a:r>
            <a:r>
              <a:rPr lang="en-GB" sz="2800" b="0" dirty="0" smtClean="0"/>
              <a:t>PHILOSOPHY/ REACTIONARY </a:t>
            </a:r>
            <a:r>
              <a:rPr lang="en-GB" sz="2800" b="0" dirty="0"/>
              <a:t>POLITICS</a:t>
            </a:r>
            <a:endParaRPr lang="en-US" sz="2800" b="0" dirty="0"/>
          </a:p>
          <a:p>
            <a:endParaRPr lang="en-US" dirty="0"/>
          </a:p>
        </p:txBody>
      </p:sp>
    </p:spTree>
    <p:extLst>
      <p:ext uri="{BB962C8B-B14F-4D97-AF65-F5344CB8AC3E}">
        <p14:creationId xmlns:p14="http://schemas.microsoft.com/office/powerpoint/2010/main" val="3284442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84057"/>
            <a:ext cx="5791200" cy="855101"/>
          </a:xfrm>
        </p:spPr>
        <p:txBody>
          <a:bodyPr>
            <a:normAutofit fontScale="90000"/>
          </a:bodyPr>
          <a:lstStyle/>
          <a:p>
            <a:r>
              <a:rPr lang="en-GB" u="sng" dirty="0" smtClean="0"/>
              <a:t/>
            </a:r>
            <a:br>
              <a:rPr lang="en-GB" u="sng" dirty="0" smtClean="0"/>
            </a:br>
            <a:r>
              <a:rPr lang="en-GB" u="sng" dirty="0"/>
              <a:t/>
            </a:r>
            <a:br>
              <a:rPr lang="en-GB" u="sng" dirty="0"/>
            </a:br>
            <a:r>
              <a:rPr lang="en-GB" u="sng" dirty="0" smtClean="0"/>
              <a:t/>
            </a:r>
            <a:br>
              <a:rPr lang="en-GB" u="sng" dirty="0" smtClean="0"/>
            </a:br>
            <a:r>
              <a:rPr lang="en-GB" u="sng" dirty="0" smtClean="0"/>
              <a:t/>
            </a:r>
            <a:br>
              <a:rPr lang="en-GB" u="sng" dirty="0" smtClean="0"/>
            </a:br>
            <a:r>
              <a:rPr lang="en-US" dirty="0"/>
              <a:t/>
            </a:r>
            <a:br>
              <a:rPr lang="en-US" dirty="0"/>
            </a:br>
            <a:r>
              <a:rPr lang="en-GB" sz="4000" u="sng" dirty="0"/>
              <a:t>ANTI-</a:t>
            </a:r>
            <a:r>
              <a:rPr lang="en-GB" sz="4000" u="sng" dirty="0" smtClean="0"/>
              <a:t>HUMANISM</a:t>
            </a:r>
            <a:endParaRPr lang="en-US" sz="4000" dirty="0"/>
          </a:p>
        </p:txBody>
      </p:sp>
      <p:sp>
        <p:nvSpPr>
          <p:cNvPr id="3" name="Content Placeholder 2"/>
          <p:cNvSpPr>
            <a:spLocks noGrp="1"/>
          </p:cNvSpPr>
          <p:nvPr>
            <p:ph idx="1"/>
          </p:nvPr>
        </p:nvSpPr>
        <p:spPr>
          <a:xfrm>
            <a:off x="277736" y="1339158"/>
            <a:ext cx="8295087" cy="4558724"/>
          </a:xfrm>
        </p:spPr>
        <p:txBody>
          <a:bodyPr/>
          <a:lstStyle/>
          <a:p>
            <a:pPr lvl="0"/>
            <a:endParaRPr lang="en-GB" sz="2400" b="0" dirty="0" smtClean="0"/>
          </a:p>
          <a:p>
            <a:pPr marL="342900" lvl="0" indent="-342900">
              <a:buFont typeface="Arial"/>
              <a:buChar char="•"/>
            </a:pPr>
            <a:r>
              <a:rPr lang="en-GB" sz="2400" b="0" dirty="0" smtClean="0"/>
              <a:t>REJECTION </a:t>
            </a:r>
            <a:r>
              <a:rPr lang="en-GB" sz="2400" b="0" dirty="0"/>
              <a:t>OF HUMAN </a:t>
            </a:r>
            <a:r>
              <a:rPr lang="en-GB" sz="2400" b="0" dirty="0" smtClean="0"/>
              <a:t>PERFECTIBILITY </a:t>
            </a:r>
            <a:endParaRPr lang="en-US" sz="2400" b="0" dirty="0"/>
          </a:p>
          <a:p>
            <a:pPr marL="342900" lvl="0" indent="-342900">
              <a:buFont typeface="Arial"/>
              <a:buChar char="•"/>
            </a:pPr>
            <a:r>
              <a:rPr lang="en-GB" sz="2400" b="0" dirty="0"/>
              <a:t>REJECTION OF </a:t>
            </a:r>
            <a:r>
              <a:rPr lang="en-GB" sz="2400" b="0" dirty="0" smtClean="0"/>
              <a:t>THE ENLIGHTENMENT FAITH IN </a:t>
            </a:r>
            <a:r>
              <a:rPr lang="en-GB" sz="2400" b="0" dirty="0"/>
              <a:t>REASON </a:t>
            </a:r>
            <a:endParaRPr lang="en-GB" sz="2400" b="0" dirty="0" smtClean="0"/>
          </a:p>
          <a:p>
            <a:pPr marL="342900" lvl="0" indent="-342900">
              <a:buFont typeface="Arial"/>
              <a:buChar char="•"/>
            </a:pPr>
            <a:r>
              <a:rPr lang="en-GB" sz="2400" b="0" dirty="0" smtClean="0"/>
              <a:t>REJECTION OF HUMANITY AS EXCEPTIONAL </a:t>
            </a:r>
          </a:p>
          <a:p>
            <a:pPr marL="342900" lvl="0" indent="-342900">
              <a:buFont typeface="Arial"/>
              <a:buChar char="•"/>
            </a:pPr>
            <a:r>
              <a:rPr lang="en-GB" sz="2400" b="0" dirty="0" smtClean="0"/>
              <a:t>REJECTION OF REASON AS THE DRIVING FORCE BEHIND COLLECTIVE HUMAN PROGRESS</a:t>
            </a:r>
            <a:endParaRPr lang="en-US" dirty="0"/>
          </a:p>
        </p:txBody>
      </p:sp>
    </p:spTree>
    <p:extLst>
      <p:ext uri="{BB962C8B-B14F-4D97-AF65-F5344CB8AC3E}">
        <p14:creationId xmlns:p14="http://schemas.microsoft.com/office/powerpoint/2010/main" val="1675178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b="0" dirty="0" smtClean="0">
                <a:solidFill>
                  <a:srgbClr val="D1282E"/>
                </a:solidFill>
              </a:rPr>
              <a:t>‘When </a:t>
            </a:r>
            <a:r>
              <a:rPr lang="en-US" b="0" dirty="0">
                <a:solidFill>
                  <a:srgbClr val="D1282E"/>
                </a:solidFill>
              </a:rPr>
              <a:t>one analyses the language of man, one doesn’t discover the nature, essence or freedom of man. In their stead, one discovers unconscious structures which govern us without our noticing or willing </a:t>
            </a:r>
            <a:r>
              <a:rPr lang="en-US" b="0" dirty="0" smtClean="0">
                <a:solidFill>
                  <a:srgbClr val="D1282E"/>
                </a:solidFill>
              </a:rPr>
              <a:t>it’</a:t>
            </a:r>
          </a:p>
          <a:p>
            <a:pPr lvl="0"/>
            <a:r>
              <a:rPr lang="en-US" sz="1800" b="0" dirty="0" smtClean="0"/>
              <a:t>Michel Foucault,</a:t>
            </a:r>
            <a:r>
              <a:rPr lang="en-US" sz="1800" b="0" i="1" dirty="0" smtClean="0"/>
              <a:t> The Order of Things: An Archeology of the Human Sciences</a:t>
            </a:r>
            <a:r>
              <a:rPr lang="en-US" sz="1800" b="0" dirty="0" smtClean="0"/>
              <a:t> </a:t>
            </a:r>
            <a:r>
              <a:rPr lang="en-US" sz="1800" b="0" dirty="0" smtClean="0"/>
              <a:t>(</a:t>
            </a:r>
            <a:r>
              <a:rPr lang="en-US" sz="1800" b="0" dirty="0" smtClean="0"/>
              <a:t>London: </a:t>
            </a:r>
            <a:r>
              <a:rPr lang="en-US" sz="1800" b="0" dirty="0" err="1" smtClean="0"/>
              <a:t>Routledge</a:t>
            </a:r>
            <a:r>
              <a:rPr lang="en-US" sz="1800" b="0" dirty="0" smtClean="0"/>
              <a:t>, 2002 [orig. ed.: 1966]), p. 357.</a:t>
            </a:r>
            <a:endParaRPr lang="en-US" sz="1800" b="0" dirty="0"/>
          </a:p>
          <a:p>
            <a:endParaRPr lang="en-US" dirty="0"/>
          </a:p>
        </p:txBody>
      </p:sp>
    </p:spTree>
    <p:extLst>
      <p:ext uri="{BB962C8B-B14F-4D97-AF65-F5344CB8AC3E}">
        <p14:creationId xmlns:p14="http://schemas.microsoft.com/office/powerpoint/2010/main" val="3713421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7" name="Content Placeholder 6" descr="BlastMeeting.png"/>
          <p:cNvPicPr>
            <a:picLocks noGrp="1" noChangeAspect="1"/>
          </p:cNvPicPr>
          <p:nvPr>
            <p:ph idx="1"/>
          </p:nvPr>
        </p:nvPicPr>
        <p:blipFill>
          <a:blip r:embed="rId2">
            <a:extLst>
              <a:ext uri="{28A0092B-C50C-407E-A947-70E740481C1C}">
                <a14:useLocalDpi xmlns:a14="http://schemas.microsoft.com/office/drawing/2010/main" val="0"/>
              </a:ext>
            </a:extLst>
          </a:blip>
          <a:srcRect t="-10541" b="-10541"/>
          <a:stretch>
            <a:fillRect/>
          </a:stretch>
        </p:blipFill>
        <p:spPr>
          <a:xfrm>
            <a:off x="744485" y="184150"/>
            <a:ext cx="7620000" cy="6450013"/>
          </a:xfrm>
        </p:spPr>
      </p:pic>
      <p:sp>
        <p:nvSpPr>
          <p:cNvPr id="2" name="TextBox 1"/>
          <p:cNvSpPr txBox="1"/>
          <p:nvPr/>
        </p:nvSpPr>
        <p:spPr>
          <a:xfrm>
            <a:off x="729365" y="5987832"/>
            <a:ext cx="7635119" cy="646331"/>
          </a:xfrm>
          <a:prstGeom prst="rect">
            <a:avLst/>
          </a:prstGeom>
          <a:noFill/>
        </p:spPr>
        <p:txBody>
          <a:bodyPr wrap="square" rtlCol="0">
            <a:spAutoFit/>
          </a:bodyPr>
          <a:lstStyle/>
          <a:p>
            <a:r>
              <a:rPr lang="en-US" dirty="0" smtClean="0">
                <a:solidFill>
                  <a:srgbClr val="FF0000"/>
                </a:solidFill>
              </a:rPr>
              <a:t>William Roberts, The </a:t>
            </a:r>
            <a:r>
              <a:rPr lang="en-US" dirty="0" err="1" smtClean="0">
                <a:solidFill>
                  <a:srgbClr val="FF0000"/>
                </a:solidFill>
              </a:rPr>
              <a:t>Vorticists</a:t>
            </a:r>
            <a:r>
              <a:rPr lang="en-US" dirty="0" smtClean="0">
                <a:solidFill>
                  <a:srgbClr val="FF0000"/>
                </a:solidFill>
              </a:rPr>
              <a:t> at the </a:t>
            </a:r>
            <a:r>
              <a:rPr lang="en-US" dirty="0">
                <a:solidFill>
                  <a:srgbClr val="FF0000"/>
                </a:solidFill>
              </a:rPr>
              <a:t>Restaurant de la Tour Eiffel. Courtesy of the Estate of </a:t>
            </a:r>
            <a:r>
              <a:rPr lang="en-US" dirty="0" smtClean="0">
                <a:solidFill>
                  <a:srgbClr val="FF0000"/>
                </a:solidFill>
              </a:rPr>
              <a:t>William </a:t>
            </a:r>
            <a:r>
              <a:rPr lang="en-US" dirty="0" err="1" smtClean="0">
                <a:solidFill>
                  <a:srgbClr val="FF0000"/>
                </a:solidFill>
              </a:rPr>
              <a:t>Roberts</a:t>
            </a:r>
            <a:r>
              <a:rPr lang="en-US" dirty="0" err="1" smtClean="0"/>
              <a:t>Roberts</a:t>
            </a:r>
            <a:r>
              <a:rPr lang="en-US" dirty="0"/>
              <a:t>/Tate</a:t>
            </a:r>
            <a:endParaRPr lang="en-US" dirty="0"/>
          </a:p>
        </p:txBody>
      </p:sp>
    </p:spTree>
    <p:extLst>
      <p:ext uri="{BB962C8B-B14F-4D97-AF65-F5344CB8AC3E}">
        <p14:creationId xmlns:p14="http://schemas.microsoft.com/office/powerpoint/2010/main" val="24616913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4772"/>
            <a:ext cx="7620000" cy="5791932"/>
          </a:xfrm>
        </p:spPr>
        <p:txBody>
          <a:bodyPr/>
          <a:lstStyle/>
          <a:p>
            <a:endParaRPr lang="en-US" b="0" dirty="0" smtClean="0">
              <a:solidFill>
                <a:srgbClr val="D1282E"/>
              </a:solidFill>
            </a:endParaRPr>
          </a:p>
          <a:p>
            <a:r>
              <a:rPr lang="en-US" b="0" dirty="0" smtClean="0">
                <a:solidFill>
                  <a:srgbClr val="D1282E"/>
                </a:solidFill>
              </a:rPr>
              <a:t>‘When </a:t>
            </a:r>
            <a:r>
              <a:rPr lang="en-US" b="0" dirty="0">
                <a:solidFill>
                  <a:srgbClr val="D1282E"/>
                </a:solidFill>
              </a:rPr>
              <a:t>a sense of the reality of … absolute values is lacking, you get a refusal to believe any longer in the radical imperfection of either Man or Nature. This develops logically into the belief that </a:t>
            </a:r>
            <a:r>
              <a:rPr lang="en-US" b="0" u="sng" dirty="0">
                <a:solidFill>
                  <a:srgbClr val="D1282E"/>
                </a:solidFill>
              </a:rPr>
              <a:t>life is the source and measure of all values</a:t>
            </a:r>
            <a:r>
              <a:rPr lang="en-US" b="0" dirty="0">
                <a:solidFill>
                  <a:srgbClr val="D1282E"/>
                </a:solidFill>
              </a:rPr>
              <a:t>, and that man is fundamentally good. Instead, then, of/ Man (radically imperfect) ... apprehending … Perfection, -/ you get the second term (now entirely misunderstood) illegitimately introduced inside the first [</a:t>
            </a:r>
            <a:r>
              <a:rPr lang="en-US" b="0" dirty="0" err="1">
                <a:solidFill>
                  <a:srgbClr val="D1282E"/>
                </a:solidFill>
              </a:rPr>
              <a:t>elipses</a:t>
            </a:r>
            <a:r>
              <a:rPr lang="en-US" b="0" dirty="0">
                <a:solidFill>
                  <a:srgbClr val="D1282E"/>
                </a:solidFill>
              </a:rPr>
              <a:t> and brackets </a:t>
            </a:r>
            <a:r>
              <a:rPr lang="en-US" b="0" dirty="0" err="1">
                <a:solidFill>
                  <a:srgbClr val="D1282E"/>
                </a:solidFill>
              </a:rPr>
              <a:t>Hulme’s</a:t>
            </a:r>
            <a:r>
              <a:rPr lang="en-US" b="0" dirty="0">
                <a:solidFill>
                  <a:srgbClr val="D1282E"/>
                </a:solidFill>
              </a:rPr>
              <a:t> own]. This leads to a complete change in all values. The problem of evil disappears, the conception of sin loses all meaning</a:t>
            </a:r>
            <a:r>
              <a:rPr lang="en-US" b="0" dirty="0" smtClean="0">
                <a:solidFill>
                  <a:srgbClr val="D1282E"/>
                </a:solidFill>
              </a:rPr>
              <a:t>.’ </a:t>
            </a:r>
            <a:endParaRPr lang="en-US" b="0" dirty="0">
              <a:solidFill>
                <a:srgbClr val="D1282E"/>
              </a:solidFill>
            </a:endParaRPr>
          </a:p>
          <a:p>
            <a:r>
              <a:rPr lang="en-US" sz="1800" b="0" dirty="0" smtClean="0"/>
              <a:t>T.E. </a:t>
            </a:r>
            <a:r>
              <a:rPr lang="en-US" sz="1800" b="0" dirty="0" err="1" smtClean="0"/>
              <a:t>Hulme</a:t>
            </a:r>
            <a:r>
              <a:rPr lang="en-US" sz="1800" b="0" dirty="0"/>
              <a:t>, ‘A Notebook’, in </a:t>
            </a:r>
            <a:r>
              <a:rPr lang="en-US" sz="1800" b="0" i="1" dirty="0"/>
              <a:t>Collected Writings</a:t>
            </a:r>
            <a:r>
              <a:rPr lang="en-US" sz="1800" b="0" dirty="0"/>
              <a:t>, pp. 419-56, p. 444. Originally published in </a:t>
            </a:r>
            <a:r>
              <a:rPr lang="en-US" sz="1800" b="0" i="1" dirty="0"/>
              <a:t>The New Age </a:t>
            </a:r>
            <a:r>
              <a:rPr lang="en-US" sz="1800" b="0" dirty="0"/>
              <a:t>in seven installments (December 1915 – February 1916).  </a:t>
            </a:r>
          </a:p>
          <a:p>
            <a:endParaRPr lang="en-US" dirty="0"/>
          </a:p>
        </p:txBody>
      </p:sp>
    </p:spTree>
    <p:extLst>
      <p:ext uri="{BB962C8B-B14F-4D97-AF65-F5344CB8AC3E}">
        <p14:creationId xmlns:p14="http://schemas.microsoft.com/office/powerpoint/2010/main" val="2602907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8" name="Content Placeholder 7" descr="Decline.jpg"/>
          <p:cNvPicPr>
            <a:picLocks noGrp="1" noChangeAspect="1"/>
          </p:cNvPicPr>
          <p:nvPr>
            <p:ph idx="1"/>
          </p:nvPr>
        </p:nvPicPr>
        <p:blipFill>
          <a:blip r:embed="rId2">
            <a:extLst>
              <a:ext uri="{28A0092B-C50C-407E-A947-70E740481C1C}">
                <a14:useLocalDpi xmlns:a14="http://schemas.microsoft.com/office/drawing/2010/main" val="0"/>
              </a:ext>
            </a:extLst>
          </a:blip>
          <a:srcRect l="-45195" r="-45195"/>
          <a:stretch>
            <a:fillRect/>
          </a:stretch>
        </p:blipFill>
        <p:spPr>
          <a:xfrm>
            <a:off x="457200" y="153987"/>
            <a:ext cx="7839075" cy="6433965"/>
          </a:xfrm>
        </p:spPr>
      </p:pic>
    </p:spTree>
    <p:extLst>
      <p:ext uri="{BB962C8B-B14F-4D97-AF65-F5344CB8AC3E}">
        <p14:creationId xmlns:p14="http://schemas.microsoft.com/office/powerpoint/2010/main" val="1955299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TimeSquare.jpg"/>
          <p:cNvPicPr>
            <a:picLocks noGrp="1" noChangeAspect="1"/>
          </p:cNvPicPr>
          <p:nvPr>
            <p:ph idx="1"/>
          </p:nvPr>
        </p:nvPicPr>
        <p:blipFill>
          <a:blip r:embed="rId2">
            <a:extLst>
              <a:ext uri="{28A0092B-C50C-407E-A947-70E740481C1C}">
                <a14:useLocalDpi xmlns:a14="http://schemas.microsoft.com/office/drawing/2010/main" val="0"/>
              </a:ext>
            </a:extLst>
          </a:blip>
          <a:srcRect t="20849" b="20849"/>
          <a:stretch>
            <a:fillRect/>
          </a:stretch>
        </p:blipFill>
        <p:spPr>
          <a:xfrm>
            <a:off x="658982" y="379413"/>
            <a:ext cx="7620000" cy="6054725"/>
          </a:xfrm>
        </p:spPr>
      </p:pic>
    </p:spTree>
    <p:extLst>
      <p:ext uri="{BB962C8B-B14F-4D97-AF65-F5344CB8AC3E}">
        <p14:creationId xmlns:p14="http://schemas.microsoft.com/office/powerpoint/2010/main" val="2673805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28191"/>
            <a:ext cx="7620000" cy="4373563"/>
          </a:xfrm>
        </p:spPr>
        <p:txBody>
          <a:bodyPr>
            <a:normAutofit/>
          </a:bodyPr>
          <a:lstStyle/>
          <a:p>
            <a:pPr marL="342900" indent="-342900">
              <a:buFont typeface="Arial"/>
              <a:buChar char="•"/>
            </a:pPr>
            <a:r>
              <a:rPr lang="en-GB" b="0" dirty="0"/>
              <a:t>R</a:t>
            </a:r>
            <a:r>
              <a:rPr lang="en-GB" b="0" dirty="0" smtClean="0"/>
              <a:t>emembered </a:t>
            </a:r>
            <a:r>
              <a:rPr lang="en-GB" b="0" dirty="0">
                <a:solidFill>
                  <a:schemeClr val="tx2"/>
                </a:solidFill>
              </a:rPr>
              <a:t>NOSTALGICALLY</a:t>
            </a:r>
            <a:r>
              <a:rPr lang="en-GB" b="0" dirty="0"/>
              <a:t> as a 20</a:t>
            </a:r>
            <a:r>
              <a:rPr lang="en-GB" b="0" baseline="30000" dirty="0"/>
              <a:t>th</a:t>
            </a:r>
            <a:r>
              <a:rPr lang="en-GB" b="0" dirty="0"/>
              <a:t> century revival of </a:t>
            </a:r>
            <a:r>
              <a:rPr lang="en-GB" b="0" dirty="0" smtClean="0"/>
              <a:t>of </a:t>
            </a:r>
            <a:r>
              <a:rPr lang="en-GB" b="0" dirty="0"/>
              <a:t>the 1</a:t>
            </a:r>
            <a:r>
              <a:rPr lang="en-GB" b="0" baseline="30000" dirty="0"/>
              <a:t>st</a:t>
            </a:r>
            <a:r>
              <a:rPr lang="en-GB" b="0" dirty="0"/>
              <a:t> American Renaissance in the 19</a:t>
            </a:r>
            <a:r>
              <a:rPr lang="en-GB" b="0" baseline="30000" dirty="0"/>
              <a:t>th</a:t>
            </a:r>
            <a:r>
              <a:rPr lang="en-GB" b="0" dirty="0"/>
              <a:t> Century (Walt Whitman and Ralph Waldo Emerson</a:t>
            </a:r>
            <a:r>
              <a:rPr lang="en-GB" b="0" dirty="0" smtClean="0"/>
              <a:t>)</a:t>
            </a:r>
            <a:r>
              <a:rPr lang="en-US" b="0" dirty="0"/>
              <a:t> </a:t>
            </a:r>
            <a:r>
              <a:rPr lang="en-US" b="0" dirty="0" smtClean="0"/>
              <a:t>and </a:t>
            </a:r>
            <a:r>
              <a:rPr lang="en-GB" b="0" dirty="0" smtClean="0"/>
              <a:t>as </a:t>
            </a:r>
            <a:r>
              <a:rPr lang="en-GB" b="0" dirty="0"/>
              <a:t>crusaders for freedom of expression and </a:t>
            </a:r>
            <a:r>
              <a:rPr lang="en-GB" b="0" dirty="0"/>
              <a:t>a</a:t>
            </a:r>
            <a:r>
              <a:rPr lang="en-GB" b="0" dirty="0" smtClean="0"/>
              <a:t> </a:t>
            </a:r>
            <a:r>
              <a:rPr lang="en-GB" b="0" dirty="0"/>
              <a:t>culture of youth protest, + </a:t>
            </a:r>
            <a:r>
              <a:rPr lang="en-GB" b="0" dirty="0" smtClean="0"/>
              <a:t>permissiveness.</a:t>
            </a:r>
            <a:r>
              <a:rPr lang="en-GB" b="0" dirty="0"/>
              <a:t> </a:t>
            </a:r>
            <a:endParaRPr lang="en-GB" b="0" dirty="0"/>
          </a:p>
          <a:p>
            <a:pPr marL="342900" indent="-342900">
              <a:buFont typeface="Arial"/>
              <a:buChar char="•"/>
            </a:pPr>
            <a:r>
              <a:rPr lang="en-GB" b="0" dirty="0" smtClean="0">
                <a:solidFill>
                  <a:schemeClr val="tx2"/>
                </a:solidFill>
              </a:rPr>
              <a:t>DISMISSED</a:t>
            </a:r>
            <a:r>
              <a:rPr lang="en-GB" b="0" dirty="0" smtClean="0">
                <a:solidFill>
                  <a:srgbClr val="000000"/>
                </a:solidFill>
              </a:rPr>
              <a:t> </a:t>
            </a:r>
            <a:r>
              <a:rPr lang="en-GB" b="0" dirty="0" smtClean="0"/>
              <a:t>as </a:t>
            </a:r>
            <a:r>
              <a:rPr lang="en-GB" b="0" dirty="0"/>
              <a:t>a superficial &amp; teenage </a:t>
            </a:r>
            <a:r>
              <a:rPr lang="en-GB" b="0" dirty="0" smtClean="0"/>
              <a:t>fad; </a:t>
            </a:r>
            <a:r>
              <a:rPr lang="en-GB" b="0" dirty="0"/>
              <a:t>a self-indulgent hedonistic pop </a:t>
            </a:r>
            <a:r>
              <a:rPr lang="en-GB" b="0" dirty="0" smtClean="0"/>
              <a:t>scene. </a:t>
            </a:r>
            <a:r>
              <a:rPr lang="en-GB" b="0" dirty="0">
                <a:solidFill>
                  <a:srgbClr val="D1282E"/>
                </a:solidFill>
              </a:rPr>
              <a:t> </a:t>
            </a:r>
            <a:endParaRPr lang="en-US" b="0" dirty="0">
              <a:solidFill>
                <a:srgbClr val="D1282E"/>
              </a:solidFill>
            </a:endParaRPr>
          </a:p>
          <a:p>
            <a:endParaRPr lang="en-US" dirty="0"/>
          </a:p>
        </p:txBody>
      </p:sp>
    </p:spTree>
    <p:extLst>
      <p:ext uri="{BB962C8B-B14F-4D97-AF65-F5344CB8AC3E}">
        <p14:creationId xmlns:p14="http://schemas.microsoft.com/office/powerpoint/2010/main" val="42047072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1358" y="1237468"/>
            <a:ext cx="7620000" cy="4373563"/>
          </a:xfrm>
        </p:spPr>
        <p:txBody>
          <a:bodyPr/>
          <a:lstStyle/>
          <a:p>
            <a:r>
              <a:rPr lang="en-US" b="0" dirty="0" smtClean="0">
                <a:solidFill>
                  <a:schemeClr val="tx2"/>
                </a:solidFill>
              </a:rPr>
              <a:t>‘The </a:t>
            </a:r>
            <a:r>
              <a:rPr lang="en-US" b="0" dirty="0">
                <a:solidFill>
                  <a:schemeClr val="tx2"/>
                </a:solidFill>
              </a:rPr>
              <a:t>Beats’ faith in self – even societal </a:t>
            </a:r>
            <a:r>
              <a:rPr lang="en-US" b="0" dirty="0" smtClean="0">
                <a:solidFill>
                  <a:schemeClr val="tx2"/>
                </a:solidFill>
              </a:rPr>
              <a:t>– </a:t>
            </a:r>
            <a:r>
              <a:rPr lang="en-US" b="0" dirty="0">
                <a:solidFill>
                  <a:schemeClr val="tx2"/>
                </a:solidFill>
              </a:rPr>
              <a:t>liberation through art was tempered by </a:t>
            </a:r>
            <a:r>
              <a:rPr lang="en-US" b="0" dirty="0" smtClean="0">
                <a:solidFill>
                  <a:schemeClr val="tx2"/>
                </a:solidFill>
              </a:rPr>
              <a:t>a </a:t>
            </a:r>
            <a:r>
              <a:rPr lang="en-US" b="0" dirty="0" err="1">
                <a:solidFill>
                  <a:schemeClr val="tx2"/>
                </a:solidFill>
              </a:rPr>
              <a:t>Spenglerian</a:t>
            </a:r>
            <a:r>
              <a:rPr lang="en-US" b="0" dirty="0">
                <a:solidFill>
                  <a:schemeClr val="tx2"/>
                </a:solidFill>
              </a:rPr>
              <a:t> expectation of the total breakdown of Western culture</a:t>
            </a:r>
            <a:r>
              <a:rPr lang="en-US" b="0" dirty="0" smtClean="0">
                <a:solidFill>
                  <a:schemeClr val="tx2"/>
                </a:solidFill>
              </a:rPr>
              <a:t>.’</a:t>
            </a:r>
          </a:p>
          <a:p>
            <a:r>
              <a:rPr lang="en-US" sz="1800" b="0" dirty="0"/>
              <a:t>John </a:t>
            </a:r>
            <a:r>
              <a:rPr lang="en-US" sz="1800" b="0" dirty="0" err="1"/>
              <a:t>Tytell</a:t>
            </a:r>
            <a:r>
              <a:rPr lang="en-US" sz="1800" b="0" dirty="0"/>
              <a:t>, </a:t>
            </a:r>
            <a:r>
              <a:rPr lang="en-US" sz="1800" b="0" i="1" dirty="0"/>
              <a:t>Naked Angels: The Lives and Literature of the Beat Generation </a:t>
            </a:r>
            <a:r>
              <a:rPr lang="en-US" sz="1800" b="0" dirty="0"/>
              <a:t>(New York: McGraw-Hill, 1976)</a:t>
            </a:r>
            <a:r>
              <a:rPr lang="en-US" sz="1800" b="0" dirty="0" smtClean="0"/>
              <a:t>,  </a:t>
            </a:r>
            <a:r>
              <a:rPr lang="en-US" sz="1800" b="0" dirty="0"/>
              <a:t>p</a:t>
            </a:r>
            <a:r>
              <a:rPr lang="en-US" sz="1800" b="0" dirty="0" smtClean="0"/>
              <a:t>. </a:t>
            </a:r>
            <a:r>
              <a:rPr lang="en-US" sz="1800" b="0" dirty="0"/>
              <a:t>9</a:t>
            </a:r>
            <a:r>
              <a:rPr lang="en-US" sz="1800" b="0" dirty="0"/>
              <a:t> </a:t>
            </a:r>
            <a:endParaRPr lang="en-US" sz="1800" b="0" dirty="0">
              <a:solidFill>
                <a:schemeClr val="tx2"/>
              </a:solidFill>
            </a:endParaRPr>
          </a:p>
          <a:p>
            <a:endParaRPr lang="en-US" b="0" dirty="0" smtClean="0">
              <a:solidFill>
                <a:schemeClr val="tx2"/>
              </a:solidFill>
            </a:endParaRPr>
          </a:p>
          <a:p>
            <a:endParaRPr lang="en-US" dirty="0"/>
          </a:p>
          <a:p>
            <a:r>
              <a:rPr lang="en-US" dirty="0" smtClean="0"/>
              <a:t> </a:t>
            </a:r>
            <a:endParaRPr lang="en-US" dirty="0"/>
          </a:p>
        </p:txBody>
      </p:sp>
    </p:spTree>
    <p:extLst>
      <p:ext uri="{BB962C8B-B14F-4D97-AF65-F5344CB8AC3E}">
        <p14:creationId xmlns:p14="http://schemas.microsoft.com/office/powerpoint/2010/main" val="2520544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3" name="Content Placeholder 12" descr="Marquis-de-sade-og.jpg"/>
          <p:cNvPicPr>
            <a:picLocks noGrp="1" noChangeAspect="1"/>
          </p:cNvPicPr>
          <p:nvPr>
            <p:ph idx="1"/>
          </p:nvPr>
        </p:nvPicPr>
        <p:blipFill>
          <a:blip r:embed="rId2">
            <a:extLst>
              <a:ext uri="{28A0092B-C50C-407E-A947-70E740481C1C}">
                <a14:useLocalDpi xmlns:a14="http://schemas.microsoft.com/office/drawing/2010/main" val="0"/>
              </a:ext>
            </a:extLst>
          </a:blip>
          <a:srcRect l="3705" r="3705"/>
          <a:stretch>
            <a:fillRect/>
          </a:stretch>
        </p:blipFill>
        <p:spPr>
          <a:xfrm>
            <a:off x="676688" y="1141083"/>
            <a:ext cx="7620000" cy="4373563"/>
          </a:xfrm>
        </p:spPr>
      </p:pic>
    </p:spTree>
    <p:extLst>
      <p:ext uri="{BB962C8B-B14F-4D97-AF65-F5344CB8AC3E}">
        <p14:creationId xmlns:p14="http://schemas.microsoft.com/office/powerpoint/2010/main" val="1759652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72128"/>
            <a:ext cx="8191610" cy="6077522"/>
          </a:xfrm>
        </p:spPr>
        <p:txBody>
          <a:bodyPr/>
          <a:lstStyle/>
          <a:p>
            <a:endParaRPr lang="en-GB" dirty="0" smtClean="0"/>
          </a:p>
          <a:p>
            <a:endParaRPr lang="en-GB" dirty="0"/>
          </a:p>
          <a:p>
            <a:endParaRPr lang="en-GB" dirty="0" smtClean="0"/>
          </a:p>
          <a:p>
            <a:r>
              <a:rPr lang="en-GB" b="0" dirty="0" smtClean="0">
                <a:solidFill>
                  <a:srgbClr val="D1282E"/>
                </a:solidFill>
              </a:rPr>
              <a:t>‘</a:t>
            </a:r>
            <a:r>
              <a:rPr lang="en-GB" b="0" dirty="0">
                <a:solidFill>
                  <a:srgbClr val="D1282E"/>
                </a:solidFill>
              </a:rPr>
              <a:t>The Victorian age produced a morass of sugary comfort and amiableness, indulged men so much that they became guys of sentiment – or sentimental guys. Against this “sentimentality” people of course reacted. So the brutal tap was turned on.’</a:t>
            </a:r>
          </a:p>
          <a:p>
            <a:r>
              <a:rPr lang="en-US" sz="1600" b="0" dirty="0"/>
              <a:t>Wyndham Lewis, ‘The Caliph’s Design’, in </a:t>
            </a:r>
            <a:r>
              <a:rPr lang="en-US" sz="1600" b="0" i="1" dirty="0"/>
              <a:t>The Egoist</a:t>
            </a:r>
            <a:r>
              <a:rPr lang="en-US" sz="1600" b="0" dirty="0"/>
              <a:t>, 1919</a:t>
            </a:r>
          </a:p>
          <a:p>
            <a:endParaRPr lang="en-US" dirty="0"/>
          </a:p>
        </p:txBody>
      </p:sp>
    </p:spTree>
    <p:extLst>
      <p:ext uri="{BB962C8B-B14F-4D97-AF65-F5344CB8AC3E}">
        <p14:creationId xmlns:p14="http://schemas.microsoft.com/office/powerpoint/2010/main" val="11250128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Pretty little fascists?</a:t>
            </a:r>
            <a:endParaRPr lang="en-US" dirty="0"/>
          </a:p>
        </p:txBody>
      </p:sp>
      <p:sp>
        <p:nvSpPr>
          <p:cNvPr id="3" name="Content Placeholder 2"/>
          <p:cNvSpPr>
            <a:spLocks noGrp="1"/>
          </p:cNvSpPr>
          <p:nvPr>
            <p:ph idx="1"/>
          </p:nvPr>
        </p:nvSpPr>
        <p:spPr/>
        <p:txBody>
          <a:bodyPr/>
          <a:lstStyle/>
          <a:p>
            <a:pPr marL="342900" indent="-342900">
              <a:buFont typeface="Arial"/>
              <a:buChar char="•"/>
            </a:pPr>
            <a:endParaRPr lang="en-US" b="0" dirty="0" smtClean="0"/>
          </a:p>
          <a:p>
            <a:pPr marL="342900" indent="-342900">
              <a:buFont typeface="Arial"/>
              <a:buChar char="•"/>
            </a:pPr>
            <a:r>
              <a:rPr lang="en-US" b="0" dirty="0" smtClean="0"/>
              <a:t>The Beat bid for progress through mystical experience rather than rational, scientific advancement has been called into question.</a:t>
            </a:r>
          </a:p>
          <a:p>
            <a:pPr marL="342900" indent="-342900">
              <a:buFont typeface="Arial"/>
              <a:buChar char="•"/>
            </a:pPr>
            <a:r>
              <a:rPr lang="en-US" b="0" dirty="0" smtClean="0"/>
              <a:t>What to make of their ‘defection from the long-standing tradition of skeptical, secular intellectually which has served as the prime vehicle for three hundred years of scientific and technical work in the West’ (Theodore </a:t>
            </a:r>
            <a:r>
              <a:rPr lang="en-US" b="0" dirty="0" err="1" smtClean="0"/>
              <a:t>Roszak</a:t>
            </a:r>
            <a:r>
              <a:rPr lang="en-US" b="0" dirty="0" smtClean="0"/>
              <a:t>)?</a:t>
            </a:r>
          </a:p>
          <a:p>
            <a:pPr marL="342900" indent="-342900">
              <a:buFont typeface="Arial"/>
              <a:buChar char="•"/>
            </a:pPr>
            <a:endParaRPr lang="en-US" b="0" dirty="0" smtClean="0"/>
          </a:p>
          <a:p>
            <a:pPr marL="342900" indent="-342900">
              <a:buFont typeface="Arial"/>
              <a:buChar char="•"/>
            </a:pPr>
            <a:endParaRPr lang="en-US" b="0" dirty="0"/>
          </a:p>
        </p:txBody>
      </p:sp>
    </p:spTree>
    <p:extLst>
      <p:ext uri="{BB962C8B-B14F-4D97-AF65-F5344CB8AC3E}">
        <p14:creationId xmlns:p14="http://schemas.microsoft.com/office/powerpoint/2010/main" val="20311093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Content Placeholder 4" descr="norman-mailer-290.jpg"/>
          <p:cNvPicPr>
            <a:picLocks noGrp="1" noChangeAspect="1"/>
          </p:cNvPicPr>
          <p:nvPr>
            <p:ph idx="1"/>
          </p:nvPr>
        </p:nvPicPr>
        <p:blipFill>
          <a:blip r:embed="rId2">
            <a:extLst>
              <a:ext uri="{28A0092B-C50C-407E-A947-70E740481C1C}">
                <a14:useLocalDpi xmlns:a14="http://schemas.microsoft.com/office/drawing/2010/main" val="0"/>
              </a:ext>
            </a:extLst>
          </a:blip>
          <a:srcRect t="24061" b="24061"/>
          <a:stretch>
            <a:fillRect/>
          </a:stretch>
        </p:blipFill>
        <p:spPr>
          <a:xfrm>
            <a:off x="457200" y="347663"/>
            <a:ext cx="8115300" cy="6213475"/>
          </a:xfrm>
        </p:spPr>
      </p:pic>
    </p:spTree>
    <p:extLst>
      <p:ext uri="{BB962C8B-B14F-4D97-AF65-F5344CB8AC3E}">
        <p14:creationId xmlns:p14="http://schemas.microsoft.com/office/powerpoint/2010/main" val="200955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Kierkegaard.jpg"/>
          <p:cNvPicPr>
            <a:picLocks noGrp="1" noChangeAspect="1"/>
          </p:cNvPicPr>
          <p:nvPr>
            <p:ph idx="1"/>
          </p:nvPr>
        </p:nvPicPr>
        <p:blipFill>
          <a:blip r:embed="rId2">
            <a:extLst>
              <a:ext uri="{28A0092B-C50C-407E-A947-70E740481C1C}">
                <a14:useLocalDpi xmlns:a14="http://schemas.microsoft.com/office/drawing/2010/main" val="0"/>
              </a:ext>
            </a:extLst>
          </a:blip>
          <a:srcRect l="15011" r="15011"/>
          <a:stretch>
            <a:fillRect/>
          </a:stretch>
        </p:blipFill>
        <p:spPr>
          <a:xfrm>
            <a:off x="457200" y="403225"/>
            <a:ext cx="7620000" cy="6113463"/>
          </a:xfrm>
        </p:spPr>
      </p:pic>
    </p:spTree>
    <p:extLst>
      <p:ext uri="{BB962C8B-B14F-4D97-AF65-F5344CB8AC3E}">
        <p14:creationId xmlns:p14="http://schemas.microsoft.com/office/powerpoint/2010/main" val="15088679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55846"/>
            <a:ext cx="7620000" cy="4373563"/>
          </a:xfrm>
        </p:spPr>
        <p:txBody>
          <a:bodyPr/>
          <a:lstStyle/>
          <a:p>
            <a:r>
              <a:rPr lang="en-US" b="0" i="1" dirty="0">
                <a:solidFill>
                  <a:srgbClr val="D1282E"/>
                </a:solidFill>
              </a:rPr>
              <a:t> </a:t>
            </a:r>
            <a:r>
              <a:rPr lang="en-US" b="0" dirty="0" smtClean="0">
                <a:solidFill>
                  <a:srgbClr val="D1282E"/>
                </a:solidFill>
              </a:rPr>
              <a:t>‘The </a:t>
            </a:r>
            <a:r>
              <a:rPr lang="en-US" b="0" dirty="0">
                <a:solidFill>
                  <a:srgbClr val="D1282E"/>
                </a:solidFill>
              </a:rPr>
              <a:t>burden of my generation was the knowledge that something rational had caused all this … and that nothing rational could end it.</a:t>
            </a:r>
            <a:r>
              <a:rPr lang="en-US" b="0" dirty="0" smtClean="0">
                <a:solidFill>
                  <a:srgbClr val="D1282E"/>
                </a:solidFill>
              </a:rPr>
              <a:t>’</a:t>
            </a:r>
          </a:p>
          <a:p>
            <a:r>
              <a:rPr lang="en-US" b="0" dirty="0" smtClean="0"/>
              <a:t>John </a:t>
            </a:r>
            <a:r>
              <a:rPr lang="en-US" b="0" dirty="0" err="1" smtClean="0"/>
              <a:t>Cllelon</a:t>
            </a:r>
            <a:r>
              <a:rPr lang="en-US" b="0" dirty="0" smtClean="0"/>
              <a:t> Holmes, </a:t>
            </a:r>
            <a:r>
              <a:rPr lang="en-US" b="0" i="1" dirty="0" smtClean="0"/>
              <a:t>Nothing More </a:t>
            </a:r>
            <a:r>
              <a:rPr lang="en-US" b="0" i="1" dirty="0"/>
              <a:t>to Declare </a:t>
            </a:r>
            <a:r>
              <a:rPr lang="en-US" b="0" dirty="0" smtClean="0"/>
              <a:t>(Boston: E.P Dutton &amp; Co., 1967), p. 215.</a:t>
            </a:r>
            <a:endParaRPr lang="en-US" b="0" dirty="0" smtClean="0">
              <a:solidFill>
                <a:srgbClr val="D1282E"/>
              </a:solidFill>
            </a:endParaRPr>
          </a:p>
          <a:p>
            <a:endParaRPr lang="en-US" dirty="0"/>
          </a:p>
        </p:txBody>
      </p:sp>
    </p:spTree>
    <p:extLst>
      <p:ext uri="{BB962C8B-B14F-4D97-AF65-F5344CB8AC3E}">
        <p14:creationId xmlns:p14="http://schemas.microsoft.com/office/powerpoint/2010/main" val="49385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72128"/>
            <a:ext cx="7620000" cy="5854035"/>
          </a:xfrm>
        </p:spPr>
        <p:txBody>
          <a:bodyPr>
            <a:normAutofit fontScale="85000" lnSpcReduction="20000"/>
          </a:bodyPr>
          <a:lstStyle/>
          <a:p>
            <a:r>
              <a:rPr lang="en-US" u="sng" dirty="0" smtClean="0">
                <a:solidFill>
                  <a:srgbClr val="D1282E"/>
                </a:solidFill>
              </a:rPr>
              <a:t>TENTATIVE CONCLUSIONS</a:t>
            </a:r>
          </a:p>
          <a:p>
            <a:pPr marL="342900" indent="-342900">
              <a:buFont typeface="Arial"/>
              <a:buChar char="•"/>
            </a:pPr>
            <a:r>
              <a:rPr lang="en-US" b="0" dirty="0" smtClean="0"/>
              <a:t>At </a:t>
            </a:r>
            <a:r>
              <a:rPr lang="en-US" b="0" dirty="0"/>
              <a:t>a cultural level, anti-humanism in the Beat Generation hints at equivalent paradoxes in the 60s counterculture they </a:t>
            </a:r>
            <a:r>
              <a:rPr lang="en-US" b="0" dirty="0" smtClean="0"/>
              <a:t>inspired:</a:t>
            </a:r>
          </a:p>
          <a:p>
            <a:pPr marL="457200" indent="-457200">
              <a:buAutoNum type="arabicPeriod"/>
            </a:pPr>
            <a:r>
              <a:rPr lang="en-US" b="0" dirty="0" smtClean="0"/>
              <a:t>Belief </a:t>
            </a:r>
            <a:r>
              <a:rPr lang="en-US" b="0" dirty="0"/>
              <a:t>in human potential along with fatalism about the many who cannot get on board with the new way of thinking/living</a:t>
            </a:r>
            <a:r>
              <a:rPr lang="en-US" b="0" dirty="0" smtClean="0"/>
              <a:t>/</a:t>
            </a:r>
          </a:p>
          <a:p>
            <a:pPr marL="457200" indent="-457200">
              <a:buAutoNum type="arabicPeriod"/>
            </a:pPr>
            <a:r>
              <a:rPr lang="en-US" b="0" dirty="0" smtClean="0"/>
              <a:t>A </a:t>
            </a:r>
            <a:r>
              <a:rPr lang="en-US" b="0" dirty="0"/>
              <a:t>binary of authenticity/inauthenticity that contradicts the message of peace and love on which the counterculture was </a:t>
            </a:r>
            <a:r>
              <a:rPr lang="en-US" b="0" dirty="0" smtClean="0"/>
              <a:t>sold</a:t>
            </a:r>
            <a:endParaRPr lang="en-US" b="0" dirty="0"/>
          </a:p>
          <a:p>
            <a:pPr marL="342900" lvl="0" indent="-342900">
              <a:buFont typeface="Arial"/>
              <a:buChar char="•"/>
            </a:pPr>
            <a:r>
              <a:rPr lang="en-US" b="0" dirty="0"/>
              <a:t>It also hints at an irresponsibility towards the tribe the Beats were nurturing </a:t>
            </a:r>
            <a:r>
              <a:rPr lang="en-US" b="0" dirty="0" smtClean="0"/>
              <a:t>– </a:t>
            </a:r>
            <a:r>
              <a:rPr lang="en-US" b="0" dirty="0"/>
              <a:t>an awareness of complicated imperfections in the human condition but a dangerous willingness to ignore them in the pursuit of a romantic </a:t>
            </a:r>
            <a:r>
              <a:rPr lang="en-US" b="0" dirty="0" smtClean="0"/>
              <a:t>story.</a:t>
            </a:r>
          </a:p>
          <a:p>
            <a:pPr marL="342900" lvl="0" indent="-342900">
              <a:buFont typeface="Arial"/>
              <a:buChar char="•"/>
            </a:pPr>
            <a:r>
              <a:rPr lang="en-US" b="0" dirty="0" smtClean="0"/>
              <a:t>Finally</a:t>
            </a:r>
            <a:r>
              <a:rPr lang="en-US" b="0" dirty="0"/>
              <a:t>, </a:t>
            </a:r>
            <a:r>
              <a:rPr lang="en-US" b="0" dirty="0" smtClean="0"/>
              <a:t>reading the </a:t>
            </a:r>
            <a:r>
              <a:rPr lang="en-US" b="0" dirty="0"/>
              <a:t>Beats for their unexpected anti-humanism </a:t>
            </a:r>
            <a:r>
              <a:rPr lang="en-US" b="0" dirty="0" smtClean="0"/>
              <a:t>may allow for </a:t>
            </a:r>
            <a:r>
              <a:rPr lang="en-US" b="0" dirty="0"/>
              <a:t>a better appreciation of countercultural thought </a:t>
            </a:r>
            <a:r>
              <a:rPr lang="en-US" b="0" dirty="0" smtClean="0"/>
              <a:t>today.</a:t>
            </a:r>
          </a:p>
          <a:p>
            <a:pPr marL="342900" lvl="0" indent="-342900">
              <a:buFont typeface="Arial"/>
              <a:buChar char="•"/>
            </a:pPr>
            <a:r>
              <a:rPr lang="en-US" b="0" dirty="0" smtClean="0"/>
              <a:t>The currency </a:t>
            </a:r>
            <a:r>
              <a:rPr lang="en-US" b="0" dirty="0"/>
              <a:t>of authenticity and inauthenticity in the counterculture, of hip versus </a:t>
            </a:r>
            <a:r>
              <a:rPr lang="en-US" b="0" dirty="0" smtClean="0"/>
              <a:t>square, remains with us </a:t>
            </a:r>
            <a:r>
              <a:rPr lang="en-US" b="0" dirty="0"/>
              <a:t>– </a:t>
            </a:r>
            <a:r>
              <a:rPr lang="en-US" b="0" dirty="0" smtClean="0"/>
              <a:t>in public </a:t>
            </a:r>
            <a:r>
              <a:rPr lang="en-US" b="0" dirty="0"/>
              <a:t>discourse around social justice, of ‘woke’ and ‘non-woke’</a:t>
            </a:r>
            <a:r>
              <a:rPr lang="en-US" b="0" dirty="0" smtClean="0"/>
              <a:t>.</a:t>
            </a:r>
          </a:p>
          <a:p>
            <a:pPr marL="342900" lvl="0" indent="-342900">
              <a:buFont typeface="Arial"/>
              <a:buChar char="•"/>
            </a:pPr>
            <a:r>
              <a:rPr lang="en-US" b="0" dirty="0" smtClean="0"/>
              <a:t>The </a:t>
            </a:r>
            <a:r>
              <a:rPr lang="en-US" b="0" dirty="0"/>
              <a:t>idea that certain people get it and others don’t, and the willingness to discard those who </a:t>
            </a:r>
            <a:r>
              <a:rPr lang="en-US" b="0" dirty="0" smtClean="0"/>
              <a:t>don’t.</a:t>
            </a:r>
          </a:p>
          <a:p>
            <a:pPr marL="342900" lvl="0" indent="-342900">
              <a:buFont typeface="Arial"/>
              <a:buChar char="•"/>
            </a:pPr>
            <a:r>
              <a:rPr lang="en-US" b="0" dirty="0" smtClean="0"/>
              <a:t>A legacy </a:t>
            </a:r>
            <a:r>
              <a:rPr lang="en-US" b="0" dirty="0"/>
              <a:t>of the </a:t>
            </a:r>
            <a:r>
              <a:rPr lang="en-US" b="0" dirty="0" smtClean="0"/>
              <a:t>1960s, it’s an attitude shared by the right and the left today and can be better understood through attention to the decade that produced it.</a:t>
            </a:r>
            <a:endParaRPr lang="en-US" dirty="0"/>
          </a:p>
        </p:txBody>
      </p:sp>
    </p:spTree>
    <p:extLst>
      <p:ext uri="{BB962C8B-B14F-4D97-AF65-F5344CB8AC3E}">
        <p14:creationId xmlns:p14="http://schemas.microsoft.com/office/powerpoint/2010/main" val="21178158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84057"/>
            <a:ext cx="5791200" cy="855101"/>
          </a:xfrm>
        </p:spPr>
        <p:txBody>
          <a:bodyPr>
            <a:normAutofit fontScale="90000"/>
          </a:bodyPr>
          <a:lstStyle/>
          <a:p>
            <a:r>
              <a:rPr lang="en-GB" u="sng" dirty="0" smtClean="0"/>
              <a:t/>
            </a:r>
            <a:br>
              <a:rPr lang="en-GB" u="sng" dirty="0" smtClean="0"/>
            </a:br>
            <a:r>
              <a:rPr lang="en-GB" u="sng" dirty="0"/>
              <a:t/>
            </a:r>
            <a:br>
              <a:rPr lang="en-GB" u="sng" dirty="0"/>
            </a:br>
            <a:r>
              <a:rPr lang="en-GB" u="sng" dirty="0" smtClean="0"/>
              <a:t/>
            </a:r>
            <a:br>
              <a:rPr lang="en-GB" u="sng" dirty="0" smtClean="0"/>
            </a:br>
            <a:r>
              <a:rPr lang="en-GB" u="sng" dirty="0" smtClean="0"/>
              <a:t/>
            </a:r>
            <a:br>
              <a:rPr lang="en-GB" u="sng" dirty="0" smtClean="0"/>
            </a:br>
            <a:r>
              <a:rPr lang="en-US" dirty="0"/>
              <a:t/>
            </a:r>
            <a:br>
              <a:rPr lang="en-US" dirty="0"/>
            </a:br>
            <a:r>
              <a:rPr lang="en-GB" sz="4000" u="sng" dirty="0"/>
              <a:t>ANTI-</a:t>
            </a:r>
            <a:r>
              <a:rPr lang="en-GB" sz="4000" u="sng" dirty="0" smtClean="0"/>
              <a:t>HUMANISM</a:t>
            </a:r>
            <a:endParaRPr lang="en-US" sz="4000" dirty="0"/>
          </a:p>
        </p:txBody>
      </p:sp>
      <p:sp>
        <p:nvSpPr>
          <p:cNvPr id="3" name="Content Placeholder 2"/>
          <p:cNvSpPr>
            <a:spLocks noGrp="1"/>
          </p:cNvSpPr>
          <p:nvPr>
            <p:ph idx="1"/>
          </p:nvPr>
        </p:nvSpPr>
        <p:spPr>
          <a:xfrm>
            <a:off x="277736" y="1339158"/>
            <a:ext cx="8295087" cy="4558724"/>
          </a:xfrm>
        </p:spPr>
        <p:txBody>
          <a:bodyPr/>
          <a:lstStyle/>
          <a:p>
            <a:pPr lvl="0"/>
            <a:endParaRPr lang="en-GB" sz="2400" b="0" dirty="0" smtClean="0"/>
          </a:p>
          <a:p>
            <a:pPr marL="342900" lvl="0" indent="-342900">
              <a:buFont typeface="Arial"/>
              <a:buChar char="•"/>
            </a:pPr>
            <a:r>
              <a:rPr lang="en-GB" sz="2400" b="0" dirty="0" smtClean="0"/>
              <a:t>REJECTION </a:t>
            </a:r>
            <a:r>
              <a:rPr lang="en-GB" sz="2400" b="0" dirty="0"/>
              <a:t>OF HUMAN </a:t>
            </a:r>
            <a:r>
              <a:rPr lang="en-GB" sz="2400" b="0" dirty="0" smtClean="0"/>
              <a:t>PERFECTIBILITY </a:t>
            </a:r>
            <a:endParaRPr lang="en-US" sz="2400" b="0" dirty="0"/>
          </a:p>
          <a:p>
            <a:pPr marL="342900" lvl="0" indent="-342900">
              <a:buFont typeface="Arial"/>
              <a:buChar char="•"/>
            </a:pPr>
            <a:r>
              <a:rPr lang="en-GB" sz="2400" b="0" dirty="0"/>
              <a:t>REJECTION OF </a:t>
            </a:r>
            <a:r>
              <a:rPr lang="en-GB" sz="2400" b="0" dirty="0" smtClean="0"/>
              <a:t>THE ENLIGHTENMENT FAITH IN </a:t>
            </a:r>
            <a:r>
              <a:rPr lang="en-GB" sz="2400" b="0" dirty="0"/>
              <a:t>REASON </a:t>
            </a:r>
            <a:endParaRPr lang="en-GB" sz="2400" b="0" dirty="0" smtClean="0"/>
          </a:p>
          <a:p>
            <a:pPr marL="342900" lvl="0" indent="-342900">
              <a:buFont typeface="Arial"/>
              <a:buChar char="•"/>
            </a:pPr>
            <a:r>
              <a:rPr lang="en-GB" sz="2400" b="0" dirty="0" smtClean="0"/>
              <a:t>REJECTION OF HUMANITY AS EXCEPTIONAL </a:t>
            </a:r>
          </a:p>
          <a:p>
            <a:pPr marL="342900" lvl="0" indent="-342900">
              <a:buFont typeface="Arial"/>
              <a:buChar char="•"/>
            </a:pPr>
            <a:r>
              <a:rPr lang="en-GB" sz="2400" b="0" dirty="0" smtClean="0"/>
              <a:t>REJECTION OF REASON AS THE DRIVING FORCE BEHIND COLLECTIVE HUMAN PROGRESS</a:t>
            </a:r>
            <a:endParaRPr lang="en-US" dirty="0"/>
          </a:p>
        </p:txBody>
      </p:sp>
    </p:spTree>
    <p:extLst>
      <p:ext uri="{BB962C8B-B14F-4D97-AF65-F5344CB8AC3E}">
        <p14:creationId xmlns:p14="http://schemas.microsoft.com/office/powerpoint/2010/main" val="2826982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cs typeface="Century"/>
              </a:rPr>
              <a:t>OUTLINE</a:t>
            </a:r>
            <a:endParaRPr lang="en-US" u="sng" dirty="0">
              <a:cs typeface="Century"/>
            </a:endParaRPr>
          </a:p>
        </p:txBody>
      </p:sp>
      <p:sp>
        <p:nvSpPr>
          <p:cNvPr id="3" name="Content Placeholder 2"/>
          <p:cNvSpPr>
            <a:spLocks noGrp="1"/>
          </p:cNvSpPr>
          <p:nvPr>
            <p:ph idx="1"/>
          </p:nvPr>
        </p:nvSpPr>
        <p:spPr>
          <a:xfrm>
            <a:off x="457200" y="2070994"/>
            <a:ext cx="8253672" cy="4787006"/>
          </a:xfrm>
        </p:spPr>
        <p:txBody>
          <a:bodyPr>
            <a:normAutofit/>
          </a:bodyPr>
          <a:lstStyle/>
          <a:p>
            <a:r>
              <a:rPr lang="en-GB" sz="2800" b="0" dirty="0"/>
              <a:t>1. WHO </a:t>
            </a:r>
            <a:r>
              <a:rPr lang="en-GB" sz="2800" b="0" dirty="0" smtClean="0"/>
              <a:t>WERE THEY?</a:t>
            </a:r>
            <a:endParaRPr lang="en-US" sz="2800" b="0" dirty="0"/>
          </a:p>
          <a:p>
            <a:r>
              <a:rPr lang="en-GB" sz="2800" b="0" dirty="0"/>
              <a:t>2. WHAT </a:t>
            </a:r>
            <a:r>
              <a:rPr lang="en-GB" sz="2800" b="0" dirty="0" smtClean="0"/>
              <a:t>DID THEY STAND FOR?</a:t>
            </a:r>
            <a:endParaRPr lang="en-US" sz="2800" b="0" dirty="0"/>
          </a:p>
          <a:p>
            <a:r>
              <a:rPr lang="en-GB" sz="2800" b="0" dirty="0"/>
              <a:t>3. WHAT </a:t>
            </a:r>
            <a:r>
              <a:rPr lang="en-GB" sz="2800" b="0" dirty="0" smtClean="0"/>
              <a:t>CULTURAL INFLUENCE </a:t>
            </a:r>
            <a:r>
              <a:rPr lang="en-GB" sz="2800" b="0" dirty="0" smtClean="0"/>
              <a:t>DID THEY HAVE?</a:t>
            </a:r>
            <a:endParaRPr lang="en-US" sz="2800" b="0" dirty="0"/>
          </a:p>
          <a:p>
            <a:r>
              <a:rPr lang="en-GB" sz="2800" b="0" dirty="0"/>
              <a:t>4. ANTI-HUMANIST PHILOSOPHY/REACTIONARY POLITICS</a:t>
            </a:r>
            <a:endParaRPr lang="en-US" sz="2800" b="0" dirty="0"/>
          </a:p>
          <a:p>
            <a:r>
              <a:rPr lang="en-GB" sz="2800" b="0" dirty="0"/>
              <a:t>5. </a:t>
            </a:r>
            <a:r>
              <a:rPr lang="en-GB" sz="2800" b="0" dirty="0" smtClean="0"/>
              <a:t>WHAT </a:t>
            </a:r>
            <a:r>
              <a:rPr lang="en-GB" sz="2800" b="0" dirty="0" smtClean="0"/>
              <a:t>MIGHT THIS TEACH </a:t>
            </a:r>
            <a:r>
              <a:rPr lang="en-GB" sz="2800" b="0" dirty="0"/>
              <a:t>US </a:t>
            </a:r>
            <a:r>
              <a:rPr lang="en-GB" sz="2800" b="0" dirty="0" smtClean="0"/>
              <a:t>TODAY?</a:t>
            </a:r>
            <a:endParaRPr lang="en-US" sz="2800" b="0" dirty="0"/>
          </a:p>
          <a:p>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3138243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n-US" sz="2800" b="0" dirty="0" smtClean="0"/>
              <a:t>1.	WHO </a:t>
            </a:r>
            <a:r>
              <a:rPr lang="en-US" sz="2800" b="0" dirty="0" smtClean="0"/>
              <a:t>WERE THEY?</a:t>
            </a:r>
            <a:endParaRPr lang="en-US" sz="2800" b="0" dirty="0"/>
          </a:p>
        </p:txBody>
      </p:sp>
    </p:spTree>
    <p:extLst>
      <p:ext uri="{BB962C8B-B14F-4D97-AF65-F5344CB8AC3E}">
        <p14:creationId xmlns:p14="http://schemas.microsoft.com/office/powerpoint/2010/main" val="7483685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Content Placeholder 3" descr="Kerouac Mugshot.jpg"/>
          <p:cNvPicPr>
            <a:picLocks noGrp="1" noChangeAspect="1"/>
          </p:cNvPicPr>
          <p:nvPr>
            <p:ph idx="1"/>
          </p:nvPr>
        </p:nvPicPr>
        <p:blipFill rotWithShape="1">
          <a:blip r:embed="rId2">
            <a:extLst>
              <a:ext uri="{28A0092B-C50C-407E-A947-70E740481C1C}">
                <a14:useLocalDpi xmlns:a14="http://schemas.microsoft.com/office/drawing/2010/main" val="0"/>
              </a:ext>
            </a:extLst>
          </a:blip>
          <a:srcRect l="-21946" t="-3551" r="-21946" b="12523"/>
          <a:stretch/>
        </p:blipFill>
        <p:spPr>
          <a:xfrm>
            <a:off x="788657" y="-151863"/>
            <a:ext cx="7620000" cy="6723394"/>
          </a:xfrm>
        </p:spPr>
      </p:pic>
    </p:spTree>
    <p:extLst>
      <p:ext uri="{BB962C8B-B14F-4D97-AF65-F5344CB8AC3E}">
        <p14:creationId xmlns:p14="http://schemas.microsoft.com/office/powerpoint/2010/main" val="3426161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Content Placeholder 3" descr="OntheRoad.jpg"/>
          <p:cNvPicPr>
            <a:picLocks noGrp="1" noChangeAspect="1"/>
          </p:cNvPicPr>
          <p:nvPr>
            <p:ph idx="1"/>
          </p:nvPr>
        </p:nvPicPr>
        <p:blipFill rotWithShape="1">
          <a:blip r:embed="rId2">
            <a:extLst>
              <a:ext uri="{28A0092B-C50C-407E-A947-70E740481C1C}">
                <a14:useLocalDpi xmlns:a14="http://schemas.microsoft.com/office/drawing/2010/main" val="0"/>
              </a:ext>
            </a:extLst>
          </a:blip>
          <a:srcRect t="-2492" r="-4655" b="167"/>
          <a:stretch/>
        </p:blipFill>
        <p:spPr>
          <a:xfrm>
            <a:off x="2153560" y="358950"/>
            <a:ext cx="4363128" cy="6253998"/>
          </a:xfrm>
        </p:spPr>
      </p:pic>
    </p:spTree>
    <p:extLst>
      <p:ext uri="{BB962C8B-B14F-4D97-AF65-F5344CB8AC3E}">
        <p14:creationId xmlns:p14="http://schemas.microsoft.com/office/powerpoint/2010/main" val="3762122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ssential">
  <a:themeElements>
    <a:clrScheme name="Essentia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Clarity.thmx</Template>
  <TotalTime>6981</TotalTime>
  <Words>1317</Words>
  <Application>Microsoft Macintosh PowerPoint</Application>
  <PresentationFormat>On-screen Show (4:3)</PresentationFormat>
  <Paragraphs>90</Paragraphs>
  <Slides>47</Slides>
  <Notes>0</Notes>
  <HiddenSlides>0</HiddenSlides>
  <MMClips>0</MMClips>
  <ScaleCrop>false</ScaleCrop>
  <HeadingPairs>
    <vt:vector size="4" baseType="variant">
      <vt:variant>
        <vt:lpstr>Theme</vt:lpstr>
      </vt:variant>
      <vt:variant>
        <vt:i4>1</vt:i4>
      </vt:variant>
      <vt:variant>
        <vt:lpstr>Slide Titles</vt:lpstr>
      </vt:variant>
      <vt:variant>
        <vt:i4>47</vt:i4>
      </vt:variant>
    </vt:vector>
  </HeadingPairs>
  <TitlesOfParts>
    <vt:vector size="48" baseType="lpstr">
      <vt:lpstr>Essential</vt:lpstr>
      <vt:lpstr>  disdaining the tribe: anti-humanism In the counterculture   </vt:lpstr>
      <vt:lpstr>PowerPoint Presentation</vt:lpstr>
      <vt:lpstr>PowerPoint Presentation</vt:lpstr>
      <vt:lpstr>PowerPoint Presentation</vt:lpstr>
      <vt:lpstr>     ANTI-HUMANISM</vt:lpstr>
      <vt:lpstr>OUTLINE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Rebelling against:</vt:lpstr>
      <vt:lpstr>PowerPoint Presentation</vt:lpstr>
      <vt:lpstr>PowerPoint Presentation</vt:lpstr>
      <vt:lpstr>Forms of Rebellion:</vt:lpstr>
      <vt:lpstr>PowerPoint Presentation</vt:lpstr>
      <vt:lpstr>PowerPoint Presentation</vt:lpstr>
      <vt:lpstr>PowerPoint Presentation</vt:lpstr>
      <vt:lpstr>PowerPoint Presentation</vt:lpstr>
      <vt:lpstr>PowerPoint Presentation</vt:lpstr>
      <vt:lpstr>PowerPoint Presentation</vt:lpstr>
      <vt:lpstr>     ANTI-HUMANISM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Pretty little fascists?</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The Tyranny of Cool: Orthodoxy, Heresy &amp; the 1960s Counterculture Dr Guy Stevenson  Institute for Advanced Studies in the Humanities, University of Edinburgh  g.stevenson@ed.ac.uk</dc:title>
  <dc:creator>Guy Stevenson</dc:creator>
  <cp:lastModifiedBy>Guy Stevenson</cp:lastModifiedBy>
  <cp:revision>82</cp:revision>
  <dcterms:created xsi:type="dcterms:W3CDTF">2019-04-03T13:42:40Z</dcterms:created>
  <dcterms:modified xsi:type="dcterms:W3CDTF">2019-05-07T10:09:44Z</dcterms:modified>
</cp:coreProperties>
</file>