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59" r:id="rId5"/>
    <p:sldId id="258" r:id="rId6"/>
    <p:sldId id="260" r:id="rId7"/>
    <p:sldId id="261" r:id="rId8"/>
    <p:sldId id="263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A1C6D-B1A2-A94F-8728-DD651A91BC0D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7373A-19AB-464B-B973-DC29A61CB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37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research is made possible through a researcher-practitioner approach to alternative forms of knowledge exchange (Kincheloe 2003,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Cranshaw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Rowe and Hudson 2015). In the course of my work training Art and Design Teachers I have visited academy, state maintained comprehensive and Grammar schools in South East England. I am working with Art and Design teachers to develop a responsive research methodology that addresses emerging ventures in practice (Marshall and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D’Adamo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2011). In this paper I will present observations from fieldwork and from informal unstructured discussions with participants. Examples in practice do not contextualise participants in workplace situations, and retain confidentiality and anonymity (BERA, 2018).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7373A-19AB-464B-B973-DC29A61CB0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1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Fear of leaving jobs to move schools in case working conditions and contracts are not matched</a:t>
            </a:r>
          </a:p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7373A-19AB-464B-B973-DC29A61CB0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7373A-19AB-464B-B973-DC29A61CB0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85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economic</a:t>
            </a:r>
            <a:r>
              <a:rPr lang="en-US" baseline="0" dirty="0" smtClean="0"/>
              <a:t> ventures can be seen as ‘skills for innovation’ (OECD 2013, p.10) in a policy culture that demands the economic accountability and viability of the arts, but does not reflect this viability in resourcing for creativity in schools.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7373A-19AB-464B-B973-DC29A61CB0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0EE0D-260F-EA45-A3DB-4ACDACADE066}" type="datetimeFigureOut">
              <a:rPr lang="en-US" smtClean="0"/>
              <a:t>25/06/18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236CA-0A65-F84C-A1E5-BEDE6A918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-org.gold.idm.oclc.org/10.1080/01425692.2018.1454298" TargetMode="External"/><Relationship Id="rId4" Type="http://schemas.openxmlformats.org/officeDocument/2006/relationships/hyperlink" Target="https://doi.org/10.1080/0952882080201279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v.uk/government/uploads/system/uploads/attachment_data/file/175429/CM-7980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i.org/10.1080/14681366.2018.14282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accforthefuture.com/news" TargetMode="External"/><Relationship Id="rId3" Type="http://schemas.openxmlformats.org/officeDocument/2006/relationships/hyperlink" Target="https://www.theguardian.com/education/2018/may/08/artists-condemn-exclusion-of-arts-subjects-from-english-baccalaure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2175"/>
            <a:ext cx="7772400" cy="1470025"/>
          </a:xfrm>
        </p:spPr>
        <p:txBody>
          <a:bodyPr/>
          <a:lstStyle/>
          <a:p>
            <a:pPr algn="l"/>
            <a:r>
              <a:rPr lang="en-GB" i="1" dirty="0"/>
              <a:t>Responding to policy changes since 2010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475" y="2790825"/>
            <a:ext cx="6400800" cy="1752600"/>
          </a:xfrm>
        </p:spPr>
        <p:txBody>
          <a:bodyPr/>
          <a:lstStyle/>
          <a:p>
            <a:pPr algn="l"/>
            <a:r>
              <a:rPr lang="en-GB" i="1" dirty="0"/>
              <a:t>An investigation of the adjustments and strategies of art and design practitioners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9475" y="5222875"/>
            <a:ext cx="342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Miranda Matthews</a:t>
            </a:r>
            <a:endParaRPr lang="en-US" sz="2400" dirty="0"/>
          </a:p>
        </p:txBody>
      </p:sp>
      <p:pic>
        <p:nvPicPr>
          <p:cNvPr id="5" name="Picture 4" descr="unilogo_87.png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4" y="5909152"/>
            <a:ext cx="2349499" cy="52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5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400" dirty="0" err="1"/>
              <a:t>Cranshaw</a:t>
            </a:r>
            <a:r>
              <a:rPr lang="en-GB" sz="1400" dirty="0"/>
              <a:t>, J., Rowe, F. and Hudson, M. 2015. “Translations in Practice: The Multiple Roles of the Researcher in Arts-based Knowledge Exchange.” </a:t>
            </a:r>
            <a:r>
              <a:rPr lang="en-GB" sz="1400" i="1" dirty="0"/>
              <a:t>Journal of Arts and Communities </a:t>
            </a:r>
            <a:r>
              <a:rPr lang="en-GB" sz="1400" dirty="0"/>
              <a:t>7 (1-2), 101-115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Foucault</a:t>
            </a:r>
            <a:r>
              <a:rPr lang="en-GB" sz="1400" dirty="0"/>
              <a:t>, M. 1980 </a:t>
            </a:r>
            <a:r>
              <a:rPr lang="en-GB" sz="1400" i="1" dirty="0"/>
              <a:t>Power/Knowledge: Selected Interviews and Other Writings 1972-1977. </a:t>
            </a:r>
            <a:r>
              <a:rPr lang="en-GB" sz="1400" dirty="0"/>
              <a:t>Colin Gordon, ed., Harlow: Pearson Education.</a:t>
            </a:r>
          </a:p>
          <a:p>
            <a:r>
              <a:rPr lang="en-GB" sz="1400" dirty="0"/>
              <a:t>Gibb, N. 2017. “The Importance of Knowledge-based Education”. Published 19 October 2017. Accessed: 25.06.18 https://</a:t>
            </a:r>
            <a:r>
              <a:rPr lang="en-GB" sz="1400" dirty="0" err="1"/>
              <a:t>www.gov.uk</a:t>
            </a:r>
            <a:r>
              <a:rPr lang="en-GB" sz="1400" dirty="0"/>
              <a:t>/government/speeches/nick-</a:t>
            </a:r>
            <a:r>
              <a:rPr lang="en-GB" sz="1400" dirty="0" err="1"/>
              <a:t>gibb</a:t>
            </a:r>
            <a:r>
              <a:rPr lang="en-GB" sz="1400" dirty="0"/>
              <a:t>-the-importance-of-knowledge-based-education</a:t>
            </a:r>
          </a:p>
          <a:p>
            <a:r>
              <a:rPr lang="en-GB" sz="1400" dirty="0"/>
              <a:t>Gove, M.  2010. </a:t>
            </a:r>
            <a:r>
              <a:rPr lang="en-GB" sz="1400" i="1" dirty="0"/>
              <a:t>The Importance of Teaching – The Schools’ White Paper. </a:t>
            </a:r>
            <a:r>
              <a:rPr lang="en-GB" sz="1400" dirty="0"/>
              <a:t>Accessed: 19/06/18 </a:t>
            </a:r>
            <a:r>
              <a:rPr lang="en-GB" sz="1400" u="sng" dirty="0">
                <a:hlinkClick r:id="rId2"/>
              </a:rPr>
              <a:t>https://www.gov.uk/government/uploads/system/uploads/attachment_data/file/175429/CM-7980.pdf</a:t>
            </a:r>
            <a:endParaRPr lang="en-GB" sz="1400" dirty="0"/>
          </a:p>
          <a:p>
            <a:r>
              <a:rPr lang="en-US" sz="1400" dirty="0"/>
              <a:t>Herne, S. 2000. “Breadth and Balance? The Impact of the National Literacy and Numeracy Strategies on Art in the Primary School.” </a:t>
            </a:r>
            <a:r>
              <a:rPr lang="en-US" sz="1400" i="1" dirty="0"/>
              <a:t>International Journal of Art and Design Education </a:t>
            </a:r>
            <a:r>
              <a:rPr lang="en-US" sz="1400" dirty="0"/>
              <a:t>19: 2, 217-223.</a:t>
            </a:r>
            <a:endParaRPr lang="en-GB" sz="1400" dirty="0"/>
          </a:p>
          <a:p>
            <a:r>
              <a:rPr lang="en-US" sz="1400" dirty="0" err="1"/>
              <a:t>Housley</a:t>
            </a:r>
            <a:r>
              <a:rPr lang="en-US" sz="1400" dirty="0"/>
              <a:t>, W. 2009. “Interaction, Discourse and the Subject.” </a:t>
            </a:r>
            <a:r>
              <a:rPr lang="en-US" sz="1400" i="1" dirty="0"/>
              <a:t>Subjectivity </a:t>
            </a:r>
            <a:r>
              <a:rPr lang="en-US" sz="1400" dirty="0"/>
              <a:t>26 (1): 69-86.</a:t>
            </a:r>
            <a:endParaRPr lang="en-GB" sz="1400" dirty="0"/>
          </a:p>
          <a:p>
            <a:r>
              <a:rPr lang="en-US" sz="1400" dirty="0"/>
              <a:t>Huang, H. and S.K. </a:t>
            </a:r>
            <a:r>
              <a:rPr lang="en-US" sz="1400" dirty="0" err="1"/>
              <a:t>Vong</a:t>
            </a:r>
            <a:r>
              <a:rPr lang="en-US" sz="1400" dirty="0"/>
              <a:t>. 2018. “Resistance, Resilience and Re-marginalisation: a Case Study of a Visual Arts Teacher in Macao”. </a:t>
            </a:r>
            <a:r>
              <a:rPr lang="en-US" sz="1400" i="1" dirty="0"/>
              <a:t>British Journal of Sociology of Education, </a:t>
            </a:r>
            <a:r>
              <a:rPr lang="en-US" sz="1400" dirty="0" err="1"/>
              <a:t>doi</a:t>
            </a:r>
            <a:r>
              <a:rPr lang="en-US" sz="1400" dirty="0"/>
              <a:t>:</a:t>
            </a:r>
            <a:r>
              <a:rPr lang="en-GB" sz="1400" dirty="0">
                <a:hlinkClick r:id="rId3"/>
              </a:rPr>
              <a:t>10.1080/01425692.2018.1454298</a:t>
            </a:r>
            <a:r>
              <a:rPr lang="en-GB" sz="1400" dirty="0"/>
              <a:t>.</a:t>
            </a:r>
          </a:p>
          <a:p>
            <a:r>
              <a:rPr lang="en-US" sz="1400" dirty="0"/>
              <a:t>Irwin, R. and </a:t>
            </a:r>
            <a:r>
              <a:rPr lang="en-US" sz="1400" dirty="0" err="1"/>
              <a:t>O’Donoghue</a:t>
            </a:r>
            <a:r>
              <a:rPr lang="en-US" sz="1400" dirty="0"/>
              <a:t>, D. 2012. “Encountering Pedagogy Through Relational Art Practices”, </a:t>
            </a:r>
            <a:r>
              <a:rPr lang="en-US" sz="1400" i="1" dirty="0"/>
              <a:t>International Journal of Art and Design Education </a:t>
            </a:r>
            <a:r>
              <a:rPr lang="en-US" sz="1400" dirty="0"/>
              <a:t>31 (3): 221-236.</a:t>
            </a:r>
            <a:endParaRPr lang="en-GB" sz="1400" dirty="0"/>
          </a:p>
          <a:p>
            <a:r>
              <a:rPr lang="en-GB" sz="1400" dirty="0"/>
              <a:t>Kincheloe, J. 2003. </a:t>
            </a:r>
            <a:r>
              <a:rPr lang="en-GB" sz="1400" i="1" dirty="0"/>
              <a:t>Teachers as Researchers: Qualitative Inquiry as a Path to Empowerment</a:t>
            </a:r>
            <a:r>
              <a:rPr lang="en-GB" sz="1400" dirty="0"/>
              <a:t>. London: Routledge </a:t>
            </a:r>
            <a:r>
              <a:rPr lang="en-GB" sz="1400" dirty="0" err="1"/>
              <a:t>Falmer</a:t>
            </a:r>
            <a:r>
              <a:rPr lang="en-GB" sz="1400" dirty="0"/>
              <a:t>.</a:t>
            </a:r>
          </a:p>
          <a:p>
            <a:r>
              <a:rPr lang="en-GB" sz="1400" dirty="0"/>
              <a:t>Macdonald‐Munro, I. 2008. “John Latham, The Artist as an Incidental Person” </a:t>
            </a:r>
            <a:r>
              <a:rPr lang="en-GB" sz="1400" i="1" dirty="0"/>
              <a:t>Third Text</a:t>
            </a:r>
            <a:r>
              <a:rPr lang="en-GB" sz="1400" dirty="0"/>
              <a:t>, 22:2, 163-175, DOI: </a:t>
            </a:r>
            <a:r>
              <a:rPr lang="en-GB" sz="1400" u="sng" dirty="0">
                <a:hlinkClick r:id="rId4"/>
              </a:rPr>
              <a:t>10.1080/09528820802012794</a:t>
            </a:r>
            <a:endParaRPr lang="en-GB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4484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6175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Marshall, J. and </a:t>
            </a:r>
            <a:r>
              <a:rPr lang="en-US" dirty="0" err="1"/>
              <a:t>D’Adamo</a:t>
            </a:r>
            <a:r>
              <a:rPr lang="en-US" dirty="0"/>
              <a:t>, K. 2011. Art Practice as Research in the Classroom: a New Paradigm. </a:t>
            </a:r>
            <a:r>
              <a:rPr lang="en-US" i="1" dirty="0"/>
              <a:t>Art Education</a:t>
            </a:r>
            <a:r>
              <a:rPr lang="en-US" dirty="0"/>
              <a:t> 64 (5):12-18. </a:t>
            </a:r>
            <a:endParaRPr lang="en-GB" dirty="0"/>
          </a:p>
          <a:p>
            <a:r>
              <a:rPr lang="en-GB" dirty="0" err="1"/>
              <a:t>Maisuria</a:t>
            </a:r>
            <a:r>
              <a:rPr lang="en-GB" dirty="0"/>
              <a:t>, A. 2014 “The Neo-liberalisation Policy Agenda and Its Consequences for Education in England: a focus on resistance now and possibilities for the future.” </a:t>
            </a:r>
            <a:r>
              <a:rPr lang="en-GB" i="1" dirty="0"/>
              <a:t>Policy Futures in Education </a:t>
            </a:r>
            <a:r>
              <a:rPr lang="en-GB" dirty="0"/>
              <a:t>12 (2): 286-294.</a:t>
            </a:r>
          </a:p>
          <a:p>
            <a:r>
              <a:rPr lang="en-GB" dirty="0"/>
              <a:t>Munro, E.  2016. “Illuminating the Pathways of Knowledge Exchange as a ‘Pathway to Impact’ within and Arts and Humanities Research Council ‘Creative Economy Knowledge Exchange Project.” </a:t>
            </a:r>
            <a:r>
              <a:rPr lang="en-GB" i="1" dirty="0" err="1"/>
              <a:t>Geoforum</a:t>
            </a:r>
            <a:r>
              <a:rPr lang="en-GB" i="1" dirty="0"/>
              <a:t> </a:t>
            </a:r>
            <a:r>
              <a:rPr lang="en-GB" dirty="0"/>
              <a:t>71, 44-51.</a:t>
            </a:r>
          </a:p>
          <a:p>
            <a:r>
              <a:rPr lang="en-GB" dirty="0"/>
              <a:t>Matthews, M. 2018. “Counter Hegemony in Post-compulsory Art and Design and Gallery Education, through Sartre and Foucault.” </a:t>
            </a:r>
            <a:r>
              <a:rPr lang="en-GB" i="1" dirty="0"/>
              <a:t>Pedagogy, Culture and Society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10.1080/14681366.2018.1428220</a:t>
            </a:r>
            <a:r>
              <a:rPr lang="en-GB" dirty="0"/>
              <a:t>.</a:t>
            </a:r>
          </a:p>
          <a:p>
            <a:r>
              <a:rPr lang="en-GB" dirty="0"/>
              <a:t>Matthews, M. 2018b. “The Conflicted Other in Policy Making: Focusing on Art Education.” </a:t>
            </a:r>
            <a:r>
              <a:rPr lang="en-GB" i="1" dirty="0"/>
              <a:t>Journal for Critical Education Policy Studies </a:t>
            </a:r>
            <a:r>
              <a:rPr lang="en-GB" dirty="0"/>
              <a:t>16 (1). ISSN 1740-2743.</a:t>
            </a:r>
          </a:p>
          <a:p>
            <a:r>
              <a:rPr lang="en-GB" dirty="0" err="1"/>
              <a:t>Kruks</a:t>
            </a:r>
            <a:r>
              <a:rPr lang="en-GB" dirty="0"/>
              <a:t>, S. 2012. </a:t>
            </a:r>
            <a:r>
              <a:rPr lang="en-GB" i="1" dirty="0"/>
              <a:t>Simone de Beauvoir and the Politics of Ambiguity, </a:t>
            </a:r>
            <a:r>
              <a:rPr lang="en-GB" dirty="0"/>
              <a:t>Oxford: Oxford University Press.</a:t>
            </a:r>
          </a:p>
          <a:p>
            <a:r>
              <a:rPr lang="en-GB" dirty="0" err="1"/>
              <a:t>Padget</a:t>
            </a:r>
            <a:r>
              <a:rPr lang="en-GB" dirty="0"/>
              <a:t>, S. 2013. ‘Barriers, enablers and practical approaches’, In S. </a:t>
            </a:r>
            <a:r>
              <a:rPr lang="en-GB" dirty="0" err="1"/>
              <a:t>Padget</a:t>
            </a:r>
            <a:r>
              <a:rPr lang="en-GB" dirty="0"/>
              <a:t> (ed.) </a:t>
            </a:r>
            <a:r>
              <a:rPr lang="en-GB" i="1" dirty="0"/>
              <a:t>Creativity and Critical Thinking, </a:t>
            </a:r>
            <a:r>
              <a:rPr lang="en-GB" dirty="0"/>
              <a:t>London: Routledge, pp. 98-115.</a:t>
            </a:r>
          </a:p>
          <a:p>
            <a:r>
              <a:rPr lang="en-GB" dirty="0"/>
              <a:t>Pater, W. and Wilde, O. “Art for Art’s Sake”, </a:t>
            </a:r>
            <a:r>
              <a:rPr lang="en-GB" i="1" dirty="0"/>
              <a:t>Arts Education Policy Review, </a:t>
            </a:r>
            <a:r>
              <a:rPr lang="en-GB" dirty="0"/>
              <a:t>104:5, 29-31.</a:t>
            </a:r>
          </a:p>
          <a:p>
            <a:r>
              <a:rPr lang="en-GB" dirty="0"/>
              <a:t>The Warwick Commission (2015) </a:t>
            </a:r>
            <a:r>
              <a:rPr lang="en-GB" i="1" dirty="0"/>
              <a:t>Enriching Britain, Culture, Creativity and Growth.</a:t>
            </a:r>
            <a:r>
              <a:rPr lang="en-GB" dirty="0"/>
              <a:t> Coventry: University of Warwick Press</a:t>
            </a:r>
            <a:r>
              <a:rPr lang="en-GB" dirty="0" smtClean="0"/>
              <a:t>.</a:t>
            </a:r>
          </a:p>
          <a:p>
            <a:r>
              <a:rPr lang="en-GB" dirty="0"/>
              <a:t>Winner, E., Goldstein, T. R., and Vincent-</a:t>
            </a:r>
            <a:r>
              <a:rPr lang="en-GB" dirty="0" err="1"/>
              <a:t>Lacrin</a:t>
            </a:r>
            <a:r>
              <a:rPr lang="en-GB" dirty="0"/>
              <a:t>, S. 2013. </a:t>
            </a:r>
            <a:r>
              <a:rPr lang="en-GB" i="1" dirty="0"/>
              <a:t>Art for Arts Sake? Overview </a:t>
            </a:r>
            <a:r>
              <a:rPr lang="en-GB" dirty="0"/>
              <a:t>OECD Publishing. Accessed 25.06.18 http://</a:t>
            </a:r>
            <a:r>
              <a:rPr lang="en-GB" dirty="0" err="1"/>
              <a:t>www.oecd.org</a:t>
            </a:r>
            <a:r>
              <a:rPr lang="en-GB" dirty="0"/>
              <a:t>/education/</a:t>
            </a:r>
            <a:r>
              <a:rPr lang="en-GB" dirty="0" err="1"/>
              <a:t>ceri</a:t>
            </a:r>
            <a:r>
              <a:rPr lang="en-GB" dirty="0"/>
              <a:t>/ART%20FOR%20ART’S%20SAKE%20OVERVIEW_EN_R3.</a:t>
            </a:r>
            <a:r>
              <a:rPr lang="en-GB" dirty="0" smtClean="0"/>
              <a:t>pdf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97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3"/>
            <a:ext cx="8229600" cy="1143000"/>
          </a:xfrm>
        </p:spPr>
        <p:txBody>
          <a:bodyPr/>
          <a:lstStyle/>
          <a:p>
            <a:r>
              <a:rPr lang="en-US" dirty="0" smtClean="0"/>
              <a:t>Theory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76"/>
            <a:ext cx="8229600" cy="5175250"/>
          </a:xfrm>
        </p:spPr>
        <p:txBody>
          <a:bodyPr>
            <a:normAutofit fontScale="85000" lnSpcReduction="20000"/>
          </a:bodyPr>
          <a:lstStyle/>
          <a:p>
            <a:r>
              <a:rPr lang="en-GB" sz="3000" dirty="0" smtClean="0"/>
              <a:t>Questioning the </a:t>
            </a:r>
            <a:r>
              <a:rPr lang="en-GB" sz="3000" dirty="0"/>
              <a:t>effects of policy on diversity of representation and </a:t>
            </a:r>
            <a:r>
              <a:rPr lang="en-GB" sz="3000" dirty="0" smtClean="0"/>
              <a:t>the nurturing </a:t>
            </a:r>
            <a:r>
              <a:rPr lang="en-GB" sz="3000" dirty="0"/>
              <a:t>space </a:t>
            </a:r>
            <a:r>
              <a:rPr lang="en-GB" sz="3000" dirty="0" smtClean="0"/>
              <a:t>of </a:t>
            </a:r>
            <a:r>
              <a:rPr lang="en-GB" sz="3000" dirty="0"/>
              <a:t>creative pedagogical practice. </a:t>
            </a:r>
            <a:endParaRPr lang="en-GB" sz="3000" dirty="0" smtClean="0"/>
          </a:p>
          <a:p>
            <a:pPr marL="0" indent="0">
              <a:buNone/>
            </a:pPr>
            <a:endParaRPr lang="en-GB" sz="3000" dirty="0" smtClean="0"/>
          </a:p>
          <a:p>
            <a:r>
              <a:rPr lang="en-GB" sz="3000" dirty="0" smtClean="0"/>
              <a:t>Reflecting </a:t>
            </a:r>
            <a:r>
              <a:rPr lang="en-GB" sz="3000" dirty="0"/>
              <a:t>on possibilities for empowerment, referring to Foucault (1980) in relation to a theoretical </a:t>
            </a:r>
            <a:r>
              <a:rPr lang="en-GB" sz="3000" dirty="0" smtClean="0"/>
              <a:t>relation to </a:t>
            </a:r>
            <a:r>
              <a:rPr lang="en-GB" sz="3000" dirty="0"/>
              <a:t>practice ‘without criteria’ (Atkinson, 2017, 2018). </a:t>
            </a:r>
            <a:endParaRPr lang="en-GB" sz="3000" dirty="0" smtClean="0"/>
          </a:p>
          <a:p>
            <a:pPr marL="0" indent="0">
              <a:buNone/>
            </a:pPr>
            <a:endParaRPr lang="en-GB" sz="3000" dirty="0" smtClean="0"/>
          </a:p>
          <a:p>
            <a:r>
              <a:rPr lang="en-GB" sz="3000" dirty="0" smtClean="0"/>
              <a:t>Considering </a:t>
            </a:r>
            <a:r>
              <a:rPr lang="en-GB" sz="3000" dirty="0"/>
              <a:t>practitioners’ methods of retaining ambiguity, connecting with Beauvoir (</a:t>
            </a:r>
            <a:r>
              <a:rPr lang="en-GB" sz="3000" dirty="0" smtClean="0"/>
              <a:t>2015, see </a:t>
            </a:r>
            <a:r>
              <a:rPr lang="en-GB" sz="3000" dirty="0" err="1" smtClean="0"/>
              <a:t>Kruks</a:t>
            </a:r>
            <a:r>
              <a:rPr lang="en-GB" sz="3000" dirty="0" smtClean="0"/>
              <a:t> 2012)</a:t>
            </a:r>
            <a:r>
              <a:rPr lang="en-GB" sz="3000" dirty="0"/>
              <a:t>, and alternative forms of knowledge exchange (</a:t>
            </a:r>
            <a:r>
              <a:rPr lang="en-GB" sz="3000" dirty="0" err="1"/>
              <a:t>Cranshaw</a:t>
            </a:r>
            <a:r>
              <a:rPr lang="en-GB" sz="3000" dirty="0"/>
              <a:t>, Rowe and Hudson 2015; Irwin and </a:t>
            </a:r>
            <a:r>
              <a:rPr lang="en-GB" sz="3000" dirty="0" err="1"/>
              <a:t>O’Donohue</a:t>
            </a:r>
            <a:r>
              <a:rPr lang="en-GB" sz="3000" dirty="0"/>
              <a:t> 2012) in a culture of surveillance and auditing (Wilkins 2016).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5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Faced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Reduction in GCSE Art &amp; Design uptake, often associated with the English Baccalaureate (Adams 2013, NSEAD 2015-16, Matthews 2018, 2018b)</a:t>
            </a:r>
          </a:p>
          <a:p>
            <a:r>
              <a:rPr lang="en-US" sz="2800" dirty="0" smtClean="0"/>
              <a:t>Shorter lessons and lesson carousels -&gt; behaviour and performance rather than subject area development</a:t>
            </a:r>
          </a:p>
          <a:p>
            <a:r>
              <a:rPr lang="en-US" sz="2800" dirty="0" smtClean="0"/>
              <a:t>Removal of rooms and facilities from Art &amp; Design departments in many schools</a:t>
            </a:r>
          </a:p>
          <a:p>
            <a:r>
              <a:rPr lang="en-US" sz="2800" dirty="0" smtClean="0"/>
              <a:t>Combining or cutting creative departments </a:t>
            </a:r>
          </a:p>
          <a:p>
            <a:r>
              <a:rPr lang="en-US" sz="2800" dirty="0" smtClean="0"/>
              <a:t>(Matthews, 2018, 2018b)</a:t>
            </a:r>
          </a:p>
        </p:txBody>
      </p:sp>
    </p:spTree>
    <p:extLst>
      <p:ext uri="{BB962C8B-B14F-4D97-AF65-F5344CB8AC3E}">
        <p14:creationId xmlns:p14="http://schemas.microsoft.com/office/powerpoint/2010/main" val="230845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 in Ethos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22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Embattled </a:t>
            </a:r>
            <a:r>
              <a:rPr lang="en-US" sz="2800" smtClean="0"/>
              <a:t>defence</a:t>
            </a:r>
            <a:r>
              <a:rPr lang="en-US" sz="2800" dirty="0" smtClean="0"/>
              <a:t> </a:t>
            </a:r>
            <a:r>
              <a:rPr lang="en-US" sz="2800" dirty="0" smtClean="0"/>
              <a:t>of current resources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Resignation to changes, and fallow or cut resources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Sustained development in schools where senior management have an interest or shared involvement in the arts (</a:t>
            </a:r>
            <a:r>
              <a:rPr lang="en-US" sz="2800" dirty="0" err="1" smtClean="0"/>
              <a:t>Padget</a:t>
            </a:r>
            <a:r>
              <a:rPr lang="en-US" sz="2800" dirty="0" smtClean="0"/>
              <a:t> 2013, Matthews 2018b).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309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of Practitioners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Retreat </a:t>
            </a:r>
            <a:r>
              <a:rPr lang="en-US" sz="2800" dirty="0" smtClean="0"/>
              <a:t>into ‘interiority’ ? (</a:t>
            </a:r>
            <a:r>
              <a:rPr lang="en-US" sz="2800" dirty="0" err="1" smtClean="0"/>
              <a:t>Housley</a:t>
            </a:r>
            <a:r>
              <a:rPr lang="en-US" sz="2800" dirty="0" smtClean="0"/>
              <a:t>, 2009).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Escaping standards and auditing culture (Atkinson 2011; Ball and </a:t>
            </a:r>
            <a:r>
              <a:rPr lang="en-US" sz="2800" dirty="0" err="1" smtClean="0"/>
              <a:t>Olmedo</a:t>
            </a:r>
            <a:r>
              <a:rPr lang="en-US" sz="2800" dirty="0" smtClean="0"/>
              <a:t> 2012; Wilkins 2016) by going part-time and developing own arts practice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270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</a:t>
            </a:r>
            <a:r>
              <a:rPr lang="en-US" dirty="0"/>
              <a:t>&amp;</a:t>
            </a:r>
            <a:r>
              <a:rPr lang="en-US" dirty="0" smtClean="0"/>
              <a:t> Collaborative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8950"/>
            <a:ext cx="8229600" cy="470217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Seeking vents and events through practice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(Atkinson 2017, 2018)</a:t>
            </a:r>
          </a:p>
          <a:p>
            <a:endParaRPr lang="en-US" sz="2800" dirty="0" smtClean="0"/>
          </a:p>
          <a:p>
            <a:r>
              <a:rPr lang="en-US" sz="2800" dirty="0" smtClean="0"/>
              <a:t>Developing economic creative ventures and </a:t>
            </a:r>
            <a:r>
              <a:rPr lang="en-US" sz="2800" dirty="0"/>
              <a:t>crowd funding for </a:t>
            </a:r>
            <a:r>
              <a:rPr lang="en-US" sz="2800" dirty="0" smtClean="0"/>
              <a:t>projects (Warwick Commission, 2015)</a:t>
            </a:r>
          </a:p>
          <a:p>
            <a:endParaRPr lang="en-US" sz="2800" dirty="0" smtClean="0"/>
          </a:p>
          <a:p>
            <a:r>
              <a:rPr lang="en-US" sz="2800" dirty="0" smtClean="0"/>
              <a:t>Building productive networking  (Foucault 1980) and alternative relational forms of ‘knowledge exchange’ – encompassing affect and wellbeing (Irwin and </a:t>
            </a:r>
            <a:r>
              <a:rPr lang="en-US" sz="2800" dirty="0" err="1" smtClean="0"/>
              <a:t>O’Donohue</a:t>
            </a:r>
            <a:r>
              <a:rPr lang="en-US" sz="2800" dirty="0" smtClean="0"/>
              <a:t> 2012; Munro 2016; </a:t>
            </a:r>
            <a:r>
              <a:rPr lang="en-US" sz="2800" dirty="0" err="1" smtClean="0"/>
              <a:t>Cranshaw</a:t>
            </a:r>
            <a:r>
              <a:rPr lang="en-US" sz="2800" dirty="0" smtClean="0"/>
              <a:t>, Rowe and Hudson 2015).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6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reduced provision in maintained schools for arts education -&gt; students, student teachers and employing schools could foster an elite in the independent sector. </a:t>
            </a:r>
          </a:p>
          <a:p>
            <a:endParaRPr lang="en-US" sz="2800" dirty="0" smtClean="0"/>
          </a:p>
          <a:p>
            <a:r>
              <a:rPr lang="en-US" sz="2800" dirty="0" smtClean="0"/>
              <a:t>This can be seen to affect diversity in representation and cultural wellbeing of arts educators and students (Warwick Commission 2015; Brook, O’Brien and Taylor 2018).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8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Art and Design teachers </a:t>
            </a:r>
            <a:r>
              <a:rPr lang="en-US" dirty="0"/>
              <a:t>escape into practice through part-time work, sometimes developing </a:t>
            </a:r>
            <a:r>
              <a:rPr lang="en-US" dirty="0" smtClean="0"/>
              <a:t>innovative economic ventures (Winner, Goldstein and Vincent-</a:t>
            </a:r>
            <a:r>
              <a:rPr lang="en-US" dirty="0" err="1" smtClean="0"/>
              <a:t>Lacrin</a:t>
            </a:r>
            <a:r>
              <a:rPr lang="en-US" dirty="0" smtClean="0"/>
              <a:t> 2013) sometimes seeking alternative expressions, knowledge exchanges, and frameworks of practice.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How can  we encourage these ventures, and the protective ambiguity of practitioners, without seeking </a:t>
            </a:r>
            <a:r>
              <a:rPr lang="en-US" i="1" dirty="0" err="1" smtClean="0"/>
              <a:t>depoliticised</a:t>
            </a:r>
            <a:r>
              <a:rPr lang="en-US" i="1" dirty="0" smtClean="0"/>
              <a:t> and internally referential ‘art for art’s sake’  that sustains the cultural reference points of elites? </a:t>
            </a:r>
            <a:r>
              <a:rPr lang="en-US" dirty="0" smtClean="0"/>
              <a:t>(Pater and Wilde 2003). 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54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875"/>
            <a:ext cx="8401050" cy="5318125"/>
          </a:xfrm>
        </p:spPr>
        <p:txBody>
          <a:bodyPr>
            <a:normAutofit fontScale="25000" lnSpcReduction="20000"/>
          </a:bodyPr>
          <a:lstStyle/>
          <a:p>
            <a:r>
              <a:rPr lang="en-GB" sz="5600" dirty="0"/>
              <a:t>Adams, J. 2013. “The English Baccalaureate: A New Philistinism?”, </a:t>
            </a:r>
            <a:r>
              <a:rPr lang="en-GB" sz="5600" i="1" dirty="0"/>
              <a:t>International Journal of Art and Design Education </a:t>
            </a:r>
            <a:r>
              <a:rPr lang="en-GB" sz="5600" dirty="0"/>
              <a:t>32 (1) 1-5.</a:t>
            </a:r>
          </a:p>
          <a:p>
            <a:r>
              <a:rPr lang="en-GB" sz="5500" dirty="0"/>
              <a:t>Atkinson, D. 2011. </a:t>
            </a:r>
            <a:r>
              <a:rPr lang="en-GB" sz="5500" i="1" dirty="0"/>
              <a:t>Art, Equality and Learning: Pedagogies Against the State</a:t>
            </a:r>
            <a:r>
              <a:rPr lang="en-GB" sz="5500" dirty="0"/>
              <a:t>. Rotterdam: Sense Publishers.</a:t>
            </a:r>
          </a:p>
          <a:p>
            <a:r>
              <a:rPr lang="en-GB" sz="5500" dirty="0"/>
              <a:t>Atkinson, D. (2017). Without Criteria: Art and Learning and the Adventure of Pedagogy. </a:t>
            </a:r>
            <a:r>
              <a:rPr lang="en-GB" sz="5500" i="1" dirty="0"/>
              <a:t>International Journal of Art &amp; Design Education,</a:t>
            </a:r>
            <a:r>
              <a:rPr lang="en-GB" sz="5500" dirty="0"/>
              <a:t> </a:t>
            </a:r>
            <a:r>
              <a:rPr lang="en-GB" sz="5500" i="1" dirty="0"/>
              <a:t>36</a:t>
            </a:r>
            <a:r>
              <a:rPr lang="en-GB" sz="5500" dirty="0"/>
              <a:t>(2), 141-152.</a:t>
            </a:r>
          </a:p>
          <a:p>
            <a:r>
              <a:rPr lang="en-GB" sz="5500" dirty="0"/>
              <a:t>Atkinson, D. (2018). </a:t>
            </a:r>
            <a:r>
              <a:rPr lang="en-GB" sz="5500" i="1" dirty="0"/>
              <a:t>Art, Disobedience, and Ethics: The Adventure of Pedagogy. </a:t>
            </a:r>
            <a:r>
              <a:rPr lang="en-GB" sz="5500" dirty="0"/>
              <a:t>Cham,  </a:t>
            </a:r>
            <a:r>
              <a:rPr lang="en-GB" sz="5500" dirty="0" err="1"/>
              <a:t>Switzerland:Palgrave</a:t>
            </a:r>
            <a:r>
              <a:rPr lang="en-GB" sz="5500" dirty="0"/>
              <a:t> MacMillan.</a:t>
            </a:r>
          </a:p>
          <a:p>
            <a:r>
              <a:rPr lang="en-GB" sz="5500" dirty="0" err="1"/>
              <a:t>Bacc</a:t>
            </a:r>
            <a:r>
              <a:rPr lang="en-GB" sz="5500" dirty="0"/>
              <a:t> for the Future (31/1/18) ‘New GCSE Figures confirm a further drop in creative subjects’. Accessed 19/06/18: </a:t>
            </a:r>
            <a:r>
              <a:rPr lang="en-GB" sz="5500" u="sng" dirty="0">
                <a:hlinkClick r:id="rId2"/>
              </a:rPr>
              <a:t>https://www.baccforthefuture.com/news</a:t>
            </a:r>
            <a:r>
              <a:rPr lang="en-GB" sz="5500" dirty="0"/>
              <a:t>.</a:t>
            </a:r>
          </a:p>
          <a:p>
            <a:r>
              <a:rPr lang="en-US" sz="5500" dirty="0"/>
              <a:t>Ball, S. J. 2016. “Subjectivity as a Site of Struggle: Refusing Neoliberalism? </a:t>
            </a:r>
            <a:r>
              <a:rPr lang="en-US" sz="5500" i="1" dirty="0"/>
              <a:t>British Journal of Sociology of Education </a:t>
            </a:r>
            <a:r>
              <a:rPr lang="en-US" sz="5500" dirty="0"/>
              <a:t>37 (8), 1129-1146.</a:t>
            </a:r>
            <a:endParaRPr lang="en-GB" sz="5500" dirty="0"/>
          </a:p>
          <a:p>
            <a:r>
              <a:rPr lang="en-US" sz="5500" dirty="0"/>
              <a:t>Ball, S.J and A. </a:t>
            </a:r>
            <a:r>
              <a:rPr lang="en-US" sz="5500" dirty="0" err="1"/>
              <a:t>Olmedo</a:t>
            </a:r>
            <a:r>
              <a:rPr lang="en-US" sz="5500" dirty="0"/>
              <a:t>. 2012. “Care of the Self, Resistance, and Subjectivity under Neoliberal </a:t>
            </a:r>
            <a:r>
              <a:rPr lang="en-US" sz="5500" dirty="0" err="1"/>
              <a:t>Governmentalities</a:t>
            </a:r>
            <a:r>
              <a:rPr lang="en-US" sz="5500" dirty="0"/>
              <a:t>.” </a:t>
            </a:r>
            <a:r>
              <a:rPr lang="en-US" sz="5500" i="1" dirty="0"/>
              <a:t>Critical Studies in Education </a:t>
            </a:r>
            <a:r>
              <a:rPr lang="en-US" sz="5500" dirty="0"/>
              <a:t>54 (1): 85-96.</a:t>
            </a:r>
            <a:endParaRPr lang="en-GB" sz="5500" dirty="0"/>
          </a:p>
          <a:p>
            <a:r>
              <a:rPr lang="en-US" sz="5500" dirty="0"/>
              <a:t>Beauvoir, S. de. 2015. </a:t>
            </a:r>
            <a:r>
              <a:rPr lang="en-US" sz="5500" i="1" dirty="0"/>
              <a:t>The Ethics of Ambiguity, </a:t>
            </a:r>
            <a:r>
              <a:rPr lang="en-US" sz="5500" dirty="0"/>
              <a:t>New York: Open Road Integrated Media.</a:t>
            </a:r>
            <a:endParaRPr lang="en-GB" sz="5500" dirty="0"/>
          </a:p>
          <a:p>
            <a:r>
              <a:rPr lang="en-US" sz="5500" dirty="0"/>
              <a:t>BERA. 2018. </a:t>
            </a:r>
            <a:r>
              <a:rPr lang="en-US" sz="5500" i="1" dirty="0"/>
              <a:t>Ethical Guidelines for Educational Research. </a:t>
            </a:r>
            <a:r>
              <a:rPr lang="en-US" sz="5500" dirty="0"/>
              <a:t>British Educational Research Association. Accessed 25.06.18. https://</a:t>
            </a:r>
            <a:r>
              <a:rPr lang="en-US" sz="5500" dirty="0" err="1"/>
              <a:t>www.bera.ac.uk</a:t>
            </a:r>
            <a:r>
              <a:rPr lang="en-US" sz="5500" dirty="0"/>
              <a:t>/</a:t>
            </a:r>
            <a:r>
              <a:rPr lang="en-US" sz="5500" dirty="0" err="1"/>
              <a:t>wp</a:t>
            </a:r>
            <a:r>
              <a:rPr lang="en-US" sz="5500" dirty="0"/>
              <a:t>-content/uploads/2018/06/BERA-Ethical-Guidelines-for-Educational-Research_4thEdn_2018.pdf?noredirect=1.</a:t>
            </a:r>
            <a:endParaRPr lang="en-GB" sz="5500" dirty="0"/>
          </a:p>
          <a:p>
            <a:r>
              <a:rPr lang="en-US" sz="5500" dirty="0"/>
              <a:t>Brass, E. and Coles, S.M. 2014. “Art Teachers Exchange: Reflections on a Collaborative Sketchbook Project for Secondary School Art Teachers.” </a:t>
            </a:r>
            <a:r>
              <a:rPr lang="en-US" sz="5500" i="1" dirty="0"/>
              <a:t>International Journal of Art and Design Education </a:t>
            </a:r>
            <a:r>
              <a:rPr lang="en-US" sz="5500" dirty="0"/>
              <a:t>33 (3): 365-374.</a:t>
            </a:r>
            <a:endParaRPr lang="en-GB" sz="5500" dirty="0"/>
          </a:p>
          <a:p>
            <a:r>
              <a:rPr lang="en-GB" sz="5500" dirty="0"/>
              <a:t>Brook, O., O’Brien, D. and Taylor, M. 2018. </a:t>
            </a:r>
            <a:r>
              <a:rPr lang="en-GB" sz="5500" i="1" dirty="0"/>
              <a:t>Panic! Social Class, Taste and Inequalities in the Creative Industries. </a:t>
            </a:r>
            <a:r>
              <a:rPr lang="en-GB" sz="5500" dirty="0"/>
              <a:t>Accessed 23.06.18: https://</a:t>
            </a:r>
            <a:r>
              <a:rPr lang="en-GB" sz="5500" dirty="0" err="1"/>
              <a:t>www.barbican.org.uk</a:t>
            </a:r>
            <a:r>
              <a:rPr lang="en-GB" sz="5500" dirty="0"/>
              <a:t>/sites/default/files/documents/2018-04/Panic-Paper-2018.pdf</a:t>
            </a:r>
          </a:p>
          <a:p>
            <a:r>
              <a:rPr lang="en-GB" sz="5500" dirty="0"/>
              <a:t>Brown, M. 8/5/2018. ‘Artists condemn exclusion of arts subjects from the English Baccalaureate’. Accessed 19/06/18: </a:t>
            </a:r>
            <a:r>
              <a:rPr lang="en-GB" sz="5500" u="sng" dirty="0">
                <a:hlinkClick r:id="rId3"/>
              </a:rPr>
              <a:t>https://www.theguardian.com/education/2018/may/08/artists-condemn-exclusion-of-arts-subjects-from-english-baccalaureate</a:t>
            </a:r>
            <a:r>
              <a:rPr lang="en-GB" sz="5500" dirty="0"/>
              <a:t>.</a:t>
            </a:r>
          </a:p>
          <a:p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3653335796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127</TotalTime>
  <Words>1355</Words>
  <Application>Microsoft Macintosh PowerPoint</Application>
  <PresentationFormat>On-screen Show (4:3)</PresentationFormat>
  <Paragraphs>88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Black</vt:lpstr>
      <vt:lpstr>Responding to policy changes since 2010 </vt:lpstr>
      <vt:lpstr>Theory in Practice</vt:lpstr>
      <vt:lpstr>Issues Faced</vt:lpstr>
      <vt:lpstr>Adjustments in Ethos</vt:lpstr>
      <vt:lpstr>Responses of Practitioners</vt:lpstr>
      <vt:lpstr>Individual &amp; Collaborative Responses</vt:lpstr>
      <vt:lpstr>For Discussion</vt:lpstr>
      <vt:lpstr>For Discussion</vt:lpstr>
      <vt:lpstr>References</vt:lpstr>
      <vt:lpstr>References</vt:lpstr>
      <vt:lpstr>References</vt:lpstr>
    </vt:vector>
  </TitlesOfParts>
  <Company>the world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policy changes since 2010 </dc:title>
  <dc:creator>Miranda Matthews</dc:creator>
  <cp:lastModifiedBy>Miranda Matthews</cp:lastModifiedBy>
  <cp:revision>18</cp:revision>
  <dcterms:created xsi:type="dcterms:W3CDTF">2018-06-16T20:24:37Z</dcterms:created>
  <dcterms:modified xsi:type="dcterms:W3CDTF">2018-06-25T12:55:29Z</dcterms:modified>
</cp:coreProperties>
</file>