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97" autoAdjust="0"/>
  </p:normalViewPr>
  <p:slideViewPr>
    <p:cSldViewPr>
      <p:cViewPr>
        <p:scale>
          <a:sx n="100" d="100"/>
          <a:sy n="100" d="100"/>
        </p:scale>
        <p:origin x="-7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A1DE6-8482-45AB-B9AC-1E369FC2BBCA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37E74-90B5-4DE5-B29E-EA651F6AE1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92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aseline="0" dirty="0" smtClean="0"/>
              <a:t>Note. A = genetic; E = </a:t>
            </a:r>
            <a:r>
              <a:rPr lang="en-GB" baseline="0" dirty="0" err="1" smtClean="0"/>
              <a:t>nonshared</a:t>
            </a:r>
            <a:r>
              <a:rPr lang="en-GB" baseline="0" dirty="0" smtClean="0"/>
              <a:t> environmental; </a:t>
            </a:r>
            <a:r>
              <a:rPr lang="en-GB" baseline="0" dirty="0" err="1" smtClean="0"/>
              <a:t>rA</a:t>
            </a:r>
            <a:r>
              <a:rPr lang="en-GB" baseline="0" dirty="0" smtClean="0"/>
              <a:t> = genetic correlation; </a:t>
            </a:r>
            <a:r>
              <a:rPr lang="en-GB" baseline="0" dirty="0" err="1" smtClean="0"/>
              <a:t>rE</a:t>
            </a:r>
            <a:r>
              <a:rPr lang="en-GB" baseline="0" dirty="0" smtClean="0"/>
              <a:t> = </a:t>
            </a:r>
            <a:r>
              <a:rPr lang="en-GB" baseline="0" dirty="0" err="1" smtClean="0"/>
              <a:t>nonshared</a:t>
            </a:r>
            <a:r>
              <a:rPr lang="en-GB" baseline="0" dirty="0" smtClean="0"/>
              <a:t> environmental correlation; </a:t>
            </a:r>
            <a:r>
              <a:rPr lang="en-GB" baseline="0" dirty="0" err="1" smtClean="0"/>
              <a:t>Rph</a:t>
            </a:r>
            <a:r>
              <a:rPr lang="en-GB" baseline="0" dirty="0" smtClean="0"/>
              <a:t> = phenotypic correlation; ADHD = attention deficit hyperactivity symptoms (sum of inattentive and hyperactivity symptoms); sleep = sleep </a:t>
            </a:r>
            <a:r>
              <a:rPr lang="en-GB" baseline="0" smtClean="0"/>
              <a:t>quality (a </a:t>
            </a:r>
            <a:r>
              <a:rPr lang="en-GB" baseline="0" dirty="0" smtClean="0"/>
              <a:t>higher score reflects poorer sleep quality)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3B341-AD43-4E72-8895-4857AA3BD9E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78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97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56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78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68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0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08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71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1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92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39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B0EFC-3C80-47F9-8664-F4D798C26619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7A44C-828F-4402-9BCE-0547C1EA57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62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249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Figure 2. AE Correlated Factors Model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475656" y="1412776"/>
            <a:ext cx="6144460" cy="4104456"/>
            <a:chOff x="1547664" y="764704"/>
            <a:chExt cx="6144460" cy="4104456"/>
          </a:xfrm>
        </p:grpSpPr>
        <p:grpSp>
          <p:nvGrpSpPr>
            <p:cNvPr id="5" name="Group 19"/>
            <p:cNvGrpSpPr/>
            <p:nvPr/>
          </p:nvGrpSpPr>
          <p:grpSpPr>
            <a:xfrm>
              <a:off x="1547664" y="2132856"/>
              <a:ext cx="6012664" cy="2736304"/>
              <a:chOff x="1547664" y="2132856"/>
              <a:chExt cx="6012664" cy="2736304"/>
            </a:xfrm>
          </p:grpSpPr>
          <p:cxnSp>
            <p:nvCxnSpPr>
              <p:cNvPr id="12" name="Straight Connector 10"/>
              <p:cNvCxnSpPr/>
              <p:nvPr/>
            </p:nvCxnSpPr>
            <p:spPr>
              <a:xfrm rot="5400000" flipH="1" flipV="1">
                <a:off x="3731512" y="309456"/>
                <a:ext cx="25200" cy="3672000"/>
              </a:xfrm>
              <a:prstGeom prst="curvedConnector3">
                <a:avLst>
                  <a:gd name="adj1" fmla="val 3669237"/>
                </a:avLst>
              </a:prstGeom>
              <a:ln w="25400">
                <a:solidFill>
                  <a:schemeClr val="tx1"/>
                </a:solidFill>
                <a:headEnd type="triangle" w="lg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547664" y="2139206"/>
                <a:ext cx="720080" cy="7200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A1</a:t>
                </a:r>
                <a:endParaRPr lang="en-GB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763688" y="4293096"/>
                <a:ext cx="1908208" cy="5760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ADHD symptoms</a:t>
                </a:r>
                <a:endParaRPr lang="en-GB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5" name="Straight Arrow Connector 14"/>
              <p:cNvCxnSpPr>
                <a:endCxn id="14" idx="0"/>
              </p:cNvCxnSpPr>
              <p:nvPr/>
            </p:nvCxnSpPr>
            <p:spPr>
              <a:xfrm>
                <a:off x="1907704" y="2852936"/>
                <a:ext cx="810088" cy="144016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lg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0"/>
              <p:cNvCxnSpPr/>
              <p:nvPr/>
            </p:nvCxnSpPr>
            <p:spPr>
              <a:xfrm rot="5400000" flipH="1" flipV="1">
                <a:off x="5351280" y="309536"/>
                <a:ext cx="25200" cy="3672000"/>
              </a:xfrm>
              <a:prstGeom prst="curvedConnector3">
                <a:avLst>
                  <a:gd name="adj1" fmla="val 3669237"/>
                </a:avLst>
              </a:prstGeom>
              <a:ln w="25400">
                <a:solidFill>
                  <a:schemeClr val="tx1"/>
                </a:solidFill>
                <a:headEnd type="triangle" w="lg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Oval 16"/>
              <p:cNvSpPr/>
              <p:nvPr/>
            </p:nvSpPr>
            <p:spPr>
              <a:xfrm>
                <a:off x="3167840" y="2139286"/>
                <a:ext cx="720080" cy="7200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E1</a:t>
                </a:r>
                <a:endParaRPr lang="en-GB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8" name="Straight Arrow Connector 17"/>
              <p:cNvCxnSpPr>
                <a:endCxn id="14" idx="0"/>
              </p:cNvCxnSpPr>
              <p:nvPr/>
            </p:nvCxnSpPr>
            <p:spPr>
              <a:xfrm flipH="1">
                <a:off x="2717792" y="2853016"/>
                <a:ext cx="810088" cy="14400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lg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/>
              <p:cNvSpPr/>
              <p:nvPr/>
            </p:nvSpPr>
            <p:spPr>
              <a:xfrm>
                <a:off x="5220072" y="2132936"/>
                <a:ext cx="720080" cy="7200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A2</a:t>
                </a:r>
                <a:endParaRPr lang="en-GB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436096" y="4286826"/>
                <a:ext cx="1908208" cy="5760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Sleep quality</a:t>
                </a:r>
                <a:endParaRPr lang="en-GB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1" name="Straight Arrow Connector 20"/>
              <p:cNvCxnSpPr>
                <a:endCxn id="20" idx="0"/>
              </p:cNvCxnSpPr>
              <p:nvPr/>
            </p:nvCxnSpPr>
            <p:spPr>
              <a:xfrm>
                <a:off x="5580112" y="2846666"/>
                <a:ext cx="810088" cy="144016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lg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Oval 21"/>
              <p:cNvSpPr/>
              <p:nvPr/>
            </p:nvSpPr>
            <p:spPr>
              <a:xfrm>
                <a:off x="6840248" y="2133016"/>
                <a:ext cx="720080" cy="7200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E2</a:t>
                </a:r>
                <a:endParaRPr lang="en-GB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3" name="Straight Arrow Connector 22"/>
              <p:cNvCxnSpPr>
                <a:endCxn id="20" idx="0"/>
              </p:cNvCxnSpPr>
              <p:nvPr/>
            </p:nvCxnSpPr>
            <p:spPr>
              <a:xfrm flipH="1">
                <a:off x="6390200" y="2846746"/>
                <a:ext cx="810088" cy="14400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lg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547664" y="3228655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times" pitchFamily="18" charset="0"/>
                  <a:cs typeface="times" pitchFamily="18" charset="0"/>
                </a:rPr>
                <a:t>√.34</a:t>
              </a:r>
              <a:endParaRPr lang="en-GB" dirty="0">
                <a:latin typeface="times" pitchFamily="18" charset="0"/>
                <a:cs typeface="times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24084" y="3228655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times" pitchFamily="18" charset="0"/>
                  <a:cs typeface="times" pitchFamily="18" charset="0"/>
                </a:rPr>
                <a:t>√.66</a:t>
              </a:r>
              <a:endParaRPr lang="en-GB" dirty="0">
                <a:latin typeface="times" pitchFamily="18" charset="0"/>
                <a:cs typeface="times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48064" y="3228655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times" pitchFamily="18" charset="0"/>
                  <a:cs typeface="times" pitchFamily="18" charset="0"/>
                </a:rPr>
                <a:t>√.33</a:t>
              </a:r>
              <a:endParaRPr lang="en-GB" dirty="0">
                <a:latin typeface="times" pitchFamily="18" charset="0"/>
                <a:cs typeface="times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92280" y="3228655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times" pitchFamily="18" charset="0"/>
                  <a:cs typeface="times" pitchFamily="18" charset="0"/>
                </a:rPr>
                <a:t>√.67</a:t>
              </a:r>
              <a:endParaRPr lang="en-GB" dirty="0">
                <a:latin typeface="times" pitchFamily="18" charset="0"/>
                <a:cs typeface="times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87824" y="764704"/>
              <a:ext cx="9493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>
                  <a:latin typeface="times" pitchFamily="18" charset="0"/>
                  <a:cs typeface="times" pitchFamily="18" charset="0"/>
                </a:rPr>
                <a:t>rA</a:t>
              </a:r>
              <a:r>
                <a:rPr lang="en-GB" dirty="0" smtClean="0">
                  <a:latin typeface="times" pitchFamily="18" charset="0"/>
                  <a:cs typeface="times" pitchFamily="18" charset="0"/>
                </a:rPr>
                <a:t> = .49</a:t>
              </a:r>
              <a:endParaRPr lang="en-GB" dirty="0">
                <a:latin typeface="times" pitchFamily="18" charset="0"/>
                <a:cs typeface="times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20072" y="764704"/>
              <a:ext cx="9364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>
                  <a:latin typeface="times" pitchFamily="18" charset="0"/>
                  <a:cs typeface="times" pitchFamily="18" charset="0"/>
                </a:rPr>
                <a:t>rE</a:t>
              </a:r>
              <a:r>
                <a:rPr lang="en-GB" dirty="0" smtClean="0">
                  <a:latin typeface="times" pitchFamily="18" charset="0"/>
                  <a:cs typeface="times" pitchFamily="18" charset="0"/>
                </a:rPr>
                <a:t> = .19</a:t>
              </a:r>
              <a:endParaRPr lang="en-GB" dirty="0">
                <a:latin typeface="times" pitchFamily="18" charset="0"/>
                <a:cs typeface="times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799692" y="5746030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times" pitchFamily="18" charset="0"/>
                <a:cs typeface="times" pitchFamily="18" charset="0"/>
              </a:rPr>
              <a:t>Rph</a:t>
            </a:r>
            <a:r>
              <a:rPr lang="en-GB" dirty="0" smtClean="0">
                <a:latin typeface="times" pitchFamily="18" charset="0"/>
                <a:cs typeface="times" pitchFamily="18" charset="0"/>
              </a:rPr>
              <a:t> = .29</a:t>
            </a:r>
          </a:p>
          <a:p>
            <a:r>
              <a:rPr lang="en-GB" dirty="0" err="1" smtClean="0">
                <a:latin typeface="times" pitchFamily="18" charset="0"/>
                <a:cs typeface="times" pitchFamily="18" charset="0"/>
              </a:rPr>
              <a:t>Rph</a:t>
            </a:r>
            <a:r>
              <a:rPr lang="en-GB" dirty="0" smtClean="0">
                <a:latin typeface="times" pitchFamily="18" charset="0"/>
                <a:cs typeface="times" pitchFamily="18" charset="0"/>
              </a:rPr>
              <a:t>-A = √.34 * .48 * √.33	= .16 (55%)</a:t>
            </a:r>
          </a:p>
          <a:p>
            <a:r>
              <a:rPr lang="en-GB" dirty="0" err="1" smtClean="0">
                <a:latin typeface="times" pitchFamily="18" charset="0"/>
                <a:cs typeface="times" pitchFamily="18" charset="0"/>
              </a:rPr>
              <a:t>Rph</a:t>
            </a:r>
            <a:r>
              <a:rPr lang="en-GB" dirty="0" smtClean="0">
                <a:latin typeface="times" pitchFamily="18" charset="0"/>
                <a:cs typeface="times" pitchFamily="18" charset="0"/>
              </a:rPr>
              <a:t>-E = √.66 * .19 * √.67	= .13 (45%)</a:t>
            </a:r>
          </a:p>
        </p:txBody>
      </p:sp>
    </p:spTree>
    <p:extLst>
      <p:ext uri="{BB962C8B-B14F-4D97-AF65-F5344CB8AC3E}">
        <p14:creationId xmlns:p14="http://schemas.microsoft.com/office/powerpoint/2010/main" val="108257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106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2. AE Correlated Factors Model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spjgamg</dc:creator>
  <cp:lastModifiedBy>spjgamg</cp:lastModifiedBy>
  <cp:revision>10</cp:revision>
  <dcterms:created xsi:type="dcterms:W3CDTF">2015-10-27T15:41:20Z</dcterms:created>
  <dcterms:modified xsi:type="dcterms:W3CDTF">2016-03-07T16:04:13Z</dcterms:modified>
</cp:coreProperties>
</file>