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0" r:id="rId2"/>
    <p:sldId id="258" r:id="rId3"/>
    <p:sldId id="287" r:id="rId4"/>
    <p:sldId id="290" r:id="rId5"/>
    <p:sldId id="283" r:id="rId6"/>
    <p:sldId id="266" r:id="rId7"/>
    <p:sldId id="285" r:id="rId8"/>
    <p:sldId id="281" r:id="rId9"/>
    <p:sldId id="282" r:id="rId10"/>
    <p:sldId id="278" r:id="rId11"/>
    <p:sldId id="279" r:id="rId12"/>
    <p:sldId id="277" r:id="rId13"/>
    <p:sldId id="289" r:id="rId14"/>
    <p:sldId id="274" r:id="rId15"/>
    <p:sldId id="275" r:id="rId16"/>
    <p:sldId id="286" r:id="rId17"/>
    <p:sldId id="276" r:id="rId18"/>
    <p:sldId id="259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9" autoAdjust="0"/>
    <p:restoredTop sz="73697" autoAdjust="0"/>
  </p:normalViewPr>
  <p:slideViewPr>
    <p:cSldViewPr snapToGrid="0" snapToObjects="1">
      <p:cViewPr varScale="1">
        <p:scale>
          <a:sx n="86" d="100"/>
          <a:sy n="86" d="100"/>
        </p:scale>
        <p:origin x="-23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86C3F4-EFDF-43E7-9DFE-2E0F9DFB176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F46C333-CC46-4F78-BED9-26466C6349F2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2000" b="1" i="1" dirty="0" smtClean="0">
              <a:latin typeface="American Typewriter"/>
            </a:rPr>
            <a:t>University/</a:t>
          </a:r>
        </a:p>
        <a:p>
          <a:r>
            <a:rPr lang="en-GB" sz="2000" b="1" i="1" dirty="0" smtClean="0">
              <a:latin typeface="American Typewriter"/>
            </a:rPr>
            <a:t>Taxpayer funds research</a:t>
          </a:r>
          <a:endParaRPr lang="en-GB" sz="2000" b="1" i="1" dirty="0">
            <a:latin typeface="American Typewriter"/>
          </a:endParaRPr>
        </a:p>
      </dgm:t>
    </dgm:pt>
    <dgm:pt modelId="{B0D72D5B-A7DD-4970-B00C-44B3DCFA1773}" type="parTrans" cxnId="{4313BE99-BB0C-41DF-A2A0-9ED32753F4F1}">
      <dgm:prSet/>
      <dgm:spPr/>
      <dgm:t>
        <a:bodyPr/>
        <a:lstStyle/>
        <a:p>
          <a:endParaRPr lang="en-GB"/>
        </a:p>
      </dgm:t>
    </dgm:pt>
    <dgm:pt modelId="{1A02FAF8-A4B4-4B13-9A13-6FDBA240C57F}" type="sibTrans" cxnId="{4313BE99-BB0C-41DF-A2A0-9ED32753F4F1}">
      <dgm:prSet/>
      <dgm:spPr/>
      <dgm:t>
        <a:bodyPr/>
        <a:lstStyle/>
        <a:p>
          <a:endParaRPr lang="en-GB"/>
        </a:p>
      </dgm:t>
    </dgm:pt>
    <dgm:pt modelId="{E24FA431-32E6-447F-A1C3-AD716101995C}">
      <dgm:prSet phldrT="[Text]"/>
      <dgm:spPr>
        <a:solidFill>
          <a:srgbClr val="92D050"/>
        </a:solidFill>
      </dgm:spPr>
      <dgm:t>
        <a:bodyPr/>
        <a:lstStyle/>
        <a:p>
          <a:r>
            <a:rPr lang="en-GB" b="1" i="1" dirty="0" smtClean="0">
              <a:latin typeface="American Typewriter"/>
            </a:rPr>
            <a:t>Researcher produces ‘paper’</a:t>
          </a:r>
          <a:endParaRPr lang="en-GB" b="1" i="1" dirty="0">
            <a:latin typeface="American Typewriter"/>
          </a:endParaRPr>
        </a:p>
      </dgm:t>
    </dgm:pt>
    <dgm:pt modelId="{DEE21030-6A0D-4CBD-B1EC-C656B61CB572}" type="parTrans" cxnId="{AB635BFD-CCCE-4A37-A559-C6DC642744BF}">
      <dgm:prSet/>
      <dgm:spPr/>
      <dgm:t>
        <a:bodyPr/>
        <a:lstStyle/>
        <a:p>
          <a:endParaRPr lang="en-GB"/>
        </a:p>
      </dgm:t>
    </dgm:pt>
    <dgm:pt modelId="{C95B91E1-543C-4F28-9566-A784CE7E3EEA}" type="sibTrans" cxnId="{AB635BFD-CCCE-4A37-A559-C6DC642744BF}">
      <dgm:prSet/>
      <dgm:spPr/>
      <dgm:t>
        <a:bodyPr/>
        <a:lstStyle/>
        <a:p>
          <a:endParaRPr lang="en-GB"/>
        </a:p>
      </dgm:t>
    </dgm:pt>
    <dgm:pt modelId="{A16B400E-A759-4F34-989A-B90955499E0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2000" b="1" i="1" dirty="0" smtClean="0">
              <a:latin typeface="American Typewriter"/>
            </a:rPr>
            <a:t>Paper handed to publisher at no cost</a:t>
          </a:r>
          <a:endParaRPr lang="en-GB" sz="2000" b="1" i="1" dirty="0">
            <a:latin typeface="American Typewriter"/>
          </a:endParaRPr>
        </a:p>
      </dgm:t>
    </dgm:pt>
    <dgm:pt modelId="{8A6B7C2C-90A9-42BA-B2FA-AF7C7857728B}" type="parTrans" cxnId="{357BEE42-F4BB-41F7-A403-9E8D5D11A02D}">
      <dgm:prSet/>
      <dgm:spPr/>
      <dgm:t>
        <a:bodyPr/>
        <a:lstStyle/>
        <a:p>
          <a:endParaRPr lang="en-GB"/>
        </a:p>
      </dgm:t>
    </dgm:pt>
    <dgm:pt modelId="{50B78449-4C84-4230-BF75-947DD836E28D}" type="sibTrans" cxnId="{357BEE42-F4BB-41F7-A403-9E8D5D11A02D}">
      <dgm:prSet/>
      <dgm:spPr/>
      <dgm:t>
        <a:bodyPr/>
        <a:lstStyle/>
        <a:p>
          <a:endParaRPr lang="en-GB"/>
        </a:p>
      </dgm:t>
    </dgm:pt>
    <dgm:pt modelId="{DB4EE49D-6D54-458D-A829-A4EB105C00F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800" b="1" i="1" dirty="0" smtClean="0">
              <a:latin typeface="American Typewriter"/>
            </a:rPr>
            <a:t>Publisher sells to University paid by Taxpayer/</a:t>
          </a:r>
        </a:p>
        <a:p>
          <a:r>
            <a:rPr lang="en-GB" sz="1800" b="1" i="1" dirty="0" smtClean="0">
              <a:latin typeface="American Typewriter"/>
            </a:rPr>
            <a:t>Student</a:t>
          </a:r>
          <a:endParaRPr lang="en-GB" sz="1800" b="1" i="1" dirty="0">
            <a:latin typeface="American Typewriter"/>
          </a:endParaRPr>
        </a:p>
      </dgm:t>
    </dgm:pt>
    <dgm:pt modelId="{62E422EA-7634-444B-B91E-4816315944F9}" type="parTrans" cxnId="{CE771362-BF35-4431-8862-2D96E49CA30B}">
      <dgm:prSet/>
      <dgm:spPr/>
      <dgm:t>
        <a:bodyPr/>
        <a:lstStyle/>
        <a:p>
          <a:endParaRPr lang="en-GB"/>
        </a:p>
      </dgm:t>
    </dgm:pt>
    <dgm:pt modelId="{A1F598E5-844B-4E45-B7CD-C7C078B68306}" type="sibTrans" cxnId="{CE771362-BF35-4431-8862-2D96E49CA30B}">
      <dgm:prSet/>
      <dgm:spPr/>
      <dgm:t>
        <a:bodyPr/>
        <a:lstStyle/>
        <a:p>
          <a:endParaRPr lang="en-GB"/>
        </a:p>
      </dgm:t>
    </dgm:pt>
    <dgm:pt modelId="{5124A315-9D44-43A4-A93A-A002F1D9B8BF}" type="pres">
      <dgm:prSet presAssocID="{BE86C3F4-EFDF-43E7-9DFE-2E0F9DFB17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E7617AD-AF58-42F0-B660-46212DF6643B}" type="pres">
      <dgm:prSet presAssocID="{DF46C333-CC46-4F78-BED9-26466C6349F2}" presName="node" presStyleLbl="node1" presStyleIdx="0" presStyleCnt="4" custScaleX="154037" custScaleY="1244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B89652-A7FB-47D3-A477-4C9BE0D1B4A3}" type="pres">
      <dgm:prSet presAssocID="{1A02FAF8-A4B4-4B13-9A13-6FDBA240C57F}" presName="sibTrans" presStyleLbl="sibTrans2D1" presStyleIdx="0" presStyleCnt="4"/>
      <dgm:spPr/>
      <dgm:t>
        <a:bodyPr/>
        <a:lstStyle/>
        <a:p>
          <a:endParaRPr lang="en-GB"/>
        </a:p>
      </dgm:t>
    </dgm:pt>
    <dgm:pt modelId="{D5276E67-A2FF-4C0C-9FE3-6A538966E55F}" type="pres">
      <dgm:prSet presAssocID="{1A02FAF8-A4B4-4B13-9A13-6FDBA240C57F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142C5440-0C29-4477-B6A2-77D3415D7A0C}" type="pres">
      <dgm:prSet presAssocID="{E24FA431-32E6-447F-A1C3-AD716101995C}" presName="node" presStyleLbl="node1" presStyleIdx="1" presStyleCnt="4" custScaleX="156582" custScaleY="103946" custRadScaleRad="162387" custRadScaleInc="-22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5310D0-AE62-43C5-A328-EA106FB85ECF}" type="pres">
      <dgm:prSet presAssocID="{C95B91E1-543C-4F28-9566-A784CE7E3EEA}" presName="sibTrans" presStyleLbl="sibTrans2D1" presStyleIdx="1" presStyleCnt="4"/>
      <dgm:spPr/>
      <dgm:t>
        <a:bodyPr/>
        <a:lstStyle/>
        <a:p>
          <a:endParaRPr lang="en-GB"/>
        </a:p>
      </dgm:t>
    </dgm:pt>
    <dgm:pt modelId="{6A15D065-D3F9-4DC2-B70E-981F8B638FA4}" type="pres">
      <dgm:prSet presAssocID="{C95B91E1-543C-4F28-9566-A784CE7E3EEA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CBBF3B1A-F644-47E5-8DAC-32137AB586B3}" type="pres">
      <dgm:prSet presAssocID="{A16B400E-A759-4F34-989A-B90955499E0E}" presName="node" presStyleLbl="node1" presStyleIdx="2" presStyleCnt="4" custScaleX="179894" custScaleY="1341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1DD391-02F1-4B03-AE54-FD1CC603BB9A}" type="pres">
      <dgm:prSet presAssocID="{50B78449-4C84-4230-BF75-947DD836E28D}" presName="sibTrans" presStyleLbl="sibTrans2D1" presStyleIdx="2" presStyleCnt="4"/>
      <dgm:spPr/>
      <dgm:t>
        <a:bodyPr/>
        <a:lstStyle/>
        <a:p>
          <a:endParaRPr lang="en-GB"/>
        </a:p>
      </dgm:t>
    </dgm:pt>
    <dgm:pt modelId="{E96DFB31-287E-40C3-8B9C-E5337A5EF131}" type="pres">
      <dgm:prSet presAssocID="{50B78449-4C84-4230-BF75-947DD836E28D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2039BD35-B9B0-4778-9E46-A770395C43EB}" type="pres">
      <dgm:prSet presAssocID="{DB4EE49D-6D54-458D-A829-A4EB105C00F5}" presName="node" presStyleLbl="node1" presStyleIdx="3" presStyleCnt="4" custScaleX="166536" custScaleY="119644" custRadScaleRad="193185" custRadScaleInc="-4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87DCDE-8F3E-4EF7-9CC6-0F98DBE09329}" type="pres">
      <dgm:prSet presAssocID="{A1F598E5-844B-4E45-B7CD-C7C078B68306}" presName="sibTrans" presStyleLbl="sibTrans2D1" presStyleIdx="3" presStyleCnt="4"/>
      <dgm:spPr/>
      <dgm:t>
        <a:bodyPr/>
        <a:lstStyle/>
        <a:p>
          <a:endParaRPr lang="en-GB"/>
        </a:p>
      </dgm:t>
    </dgm:pt>
    <dgm:pt modelId="{588BA3ED-8EB1-4617-89A3-DAA054D6AA39}" type="pres">
      <dgm:prSet presAssocID="{A1F598E5-844B-4E45-B7CD-C7C078B68306}" presName="connectorText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4313BE99-BB0C-41DF-A2A0-9ED32753F4F1}" srcId="{BE86C3F4-EFDF-43E7-9DFE-2E0F9DFB176F}" destId="{DF46C333-CC46-4F78-BED9-26466C6349F2}" srcOrd="0" destOrd="0" parTransId="{B0D72D5B-A7DD-4970-B00C-44B3DCFA1773}" sibTransId="{1A02FAF8-A4B4-4B13-9A13-6FDBA240C57F}"/>
    <dgm:cxn modelId="{AB635BFD-CCCE-4A37-A559-C6DC642744BF}" srcId="{BE86C3F4-EFDF-43E7-9DFE-2E0F9DFB176F}" destId="{E24FA431-32E6-447F-A1C3-AD716101995C}" srcOrd="1" destOrd="0" parTransId="{DEE21030-6A0D-4CBD-B1EC-C656B61CB572}" sibTransId="{C95B91E1-543C-4F28-9566-A784CE7E3EEA}"/>
    <dgm:cxn modelId="{ECEE7BEE-D269-4981-8CA1-2F9CA0F44CA5}" type="presOf" srcId="{C95B91E1-543C-4F28-9566-A784CE7E3EEA}" destId="{485310D0-AE62-43C5-A328-EA106FB85ECF}" srcOrd="0" destOrd="0" presId="urn:microsoft.com/office/officeart/2005/8/layout/cycle2"/>
    <dgm:cxn modelId="{357BEE42-F4BB-41F7-A403-9E8D5D11A02D}" srcId="{BE86C3F4-EFDF-43E7-9DFE-2E0F9DFB176F}" destId="{A16B400E-A759-4F34-989A-B90955499E0E}" srcOrd="2" destOrd="0" parTransId="{8A6B7C2C-90A9-42BA-B2FA-AF7C7857728B}" sibTransId="{50B78449-4C84-4230-BF75-947DD836E28D}"/>
    <dgm:cxn modelId="{CE771362-BF35-4431-8862-2D96E49CA30B}" srcId="{BE86C3F4-EFDF-43E7-9DFE-2E0F9DFB176F}" destId="{DB4EE49D-6D54-458D-A829-A4EB105C00F5}" srcOrd="3" destOrd="0" parTransId="{62E422EA-7634-444B-B91E-4816315944F9}" sibTransId="{A1F598E5-844B-4E45-B7CD-C7C078B68306}"/>
    <dgm:cxn modelId="{13FCD305-8907-4BBD-99C0-2EAF6039D942}" type="presOf" srcId="{50B78449-4C84-4230-BF75-947DD836E28D}" destId="{E96DFB31-287E-40C3-8B9C-E5337A5EF131}" srcOrd="1" destOrd="0" presId="urn:microsoft.com/office/officeart/2005/8/layout/cycle2"/>
    <dgm:cxn modelId="{5395F02A-0AB8-4F8F-B733-675034FDF057}" type="presOf" srcId="{A1F598E5-844B-4E45-B7CD-C7C078B68306}" destId="{588BA3ED-8EB1-4617-89A3-DAA054D6AA39}" srcOrd="1" destOrd="0" presId="urn:microsoft.com/office/officeart/2005/8/layout/cycle2"/>
    <dgm:cxn modelId="{53517B56-75E6-4EBA-A133-6AF61D0E0DF1}" type="presOf" srcId="{C95B91E1-543C-4F28-9566-A784CE7E3EEA}" destId="{6A15D065-D3F9-4DC2-B70E-981F8B638FA4}" srcOrd="1" destOrd="0" presId="urn:microsoft.com/office/officeart/2005/8/layout/cycle2"/>
    <dgm:cxn modelId="{31087182-2288-4EB6-BD2F-545514E280FD}" type="presOf" srcId="{BE86C3F4-EFDF-43E7-9DFE-2E0F9DFB176F}" destId="{5124A315-9D44-43A4-A93A-A002F1D9B8BF}" srcOrd="0" destOrd="0" presId="urn:microsoft.com/office/officeart/2005/8/layout/cycle2"/>
    <dgm:cxn modelId="{A9E58F8D-397D-4FA9-8961-89BBC35E9C77}" type="presOf" srcId="{1A02FAF8-A4B4-4B13-9A13-6FDBA240C57F}" destId="{D5276E67-A2FF-4C0C-9FE3-6A538966E55F}" srcOrd="1" destOrd="0" presId="urn:microsoft.com/office/officeart/2005/8/layout/cycle2"/>
    <dgm:cxn modelId="{C4DA0552-DD2D-455A-A554-61A570EEB584}" type="presOf" srcId="{DF46C333-CC46-4F78-BED9-26466C6349F2}" destId="{4E7617AD-AF58-42F0-B660-46212DF6643B}" srcOrd="0" destOrd="0" presId="urn:microsoft.com/office/officeart/2005/8/layout/cycle2"/>
    <dgm:cxn modelId="{32280263-59F2-47B0-8B59-A7864252D108}" type="presOf" srcId="{E24FA431-32E6-447F-A1C3-AD716101995C}" destId="{142C5440-0C29-4477-B6A2-77D3415D7A0C}" srcOrd="0" destOrd="0" presId="urn:microsoft.com/office/officeart/2005/8/layout/cycle2"/>
    <dgm:cxn modelId="{CD273D05-97C2-487C-ADDE-3E34A812E2E8}" type="presOf" srcId="{DB4EE49D-6D54-458D-A829-A4EB105C00F5}" destId="{2039BD35-B9B0-4778-9E46-A770395C43EB}" srcOrd="0" destOrd="0" presId="urn:microsoft.com/office/officeart/2005/8/layout/cycle2"/>
    <dgm:cxn modelId="{05C508CC-ECEA-4339-9C28-6E87FDBB1527}" type="presOf" srcId="{A16B400E-A759-4F34-989A-B90955499E0E}" destId="{CBBF3B1A-F644-47E5-8DAC-32137AB586B3}" srcOrd="0" destOrd="0" presId="urn:microsoft.com/office/officeart/2005/8/layout/cycle2"/>
    <dgm:cxn modelId="{48AF3718-3990-4E1A-92CD-AF86C9F71FE8}" type="presOf" srcId="{50B78449-4C84-4230-BF75-947DD836E28D}" destId="{A01DD391-02F1-4B03-AE54-FD1CC603BB9A}" srcOrd="0" destOrd="0" presId="urn:microsoft.com/office/officeart/2005/8/layout/cycle2"/>
    <dgm:cxn modelId="{F06E06C8-B24A-4E97-BF1A-71288D09D512}" type="presOf" srcId="{A1F598E5-844B-4E45-B7CD-C7C078B68306}" destId="{BD87DCDE-8F3E-4EF7-9CC6-0F98DBE09329}" srcOrd="0" destOrd="0" presId="urn:microsoft.com/office/officeart/2005/8/layout/cycle2"/>
    <dgm:cxn modelId="{66E8538B-0111-4226-9741-5EAEC1F8117E}" type="presOf" srcId="{1A02FAF8-A4B4-4B13-9A13-6FDBA240C57F}" destId="{1EB89652-A7FB-47D3-A477-4C9BE0D1B4A3}" srcOrd="0" destOrd="0" presId="urn:microsoft.com/office/officeart/2005/8/layout/cycle2"/>
    <dgm:cxn modelId="{A6E608C7-A660-48FB-929F-3A4B5A751694}" type="presParOf" srcId="{5124A315-9D44-43A4-A93A-A002F1D9B8BF}" destId="{4E7617AD-AF58-42F0-B660-46212DF6643B}" srcOrd="0" destOrd="0" presId="urn:microsoft.com/office/officeart/2005/8/layout/cycle2"/>
    <dgm:cxn modelId="{BB4D04A0-61DA-4E57-9AF0-12C106E10A31}" type="presParOf" srcId="{5124A315-9D44-43A4-A93A-A002F1D9B8BF}" destId="{1EB89652-A7FB-47D3-A477-4C9BE0D1B4A3}" srcOrd="1" destOrd="0" presId="urn:microsoft.com/office/officeart/2005/8/layout/cycle2"/>
    <dgm:cxn modelId="{4DF0D117-D4C4-4F8C-A219-B1C7B752D6D7}" type="presParOf" srcId="{1EB89652-A7FB-47D3-A477-4C9BE0D1B4A3}" destId="{D5276E67-A2FF-4C0C-9FE3-6A538966E55F}" srcOrd="0" destOrd="0" presId="urn:microsoft.com/office/officeart/2005/8/layout/cycle2"/>
    <dgm:cxn modelId="{4846F839-C607-436E-9CE9-AE7A2EA755AD}" type="presParOf" srcId="{5124A315-9D44-43A4-A93A-A002F1D9B8BF}" destId="{142C5440-0C29-4477-B6A2-77D3415D7A0C}" srcOrd="2" destOrd="0" presId="urn:microsoft.com/office/officeart/2005/8/layout/cycle2"/>
    <dgm:cxn modelId="{11FCE3C3-CFF9-4287-A83A-4CFF5271980C}" type="presParOf" srcId="{5124A315-9D44-43A4-A93A-A002F1D9B8BF}" destId="{485310D0-AE62-43C5-A328-EA106FB85ECF}" srcOrd="3" destOrd="0" presId="urn:microsoft.com/office/officeart/2005/8/layout/cycle2"/>
    <dgm:cxn modelId="{8B2682CA-3196-42C8-AD8C-086C9E8EB956}" type="presParOf" srcId="{485310D0-AE62-43C5-A328-EA106FB85ECF}" destId="{6A15D065-D3F9-4DC2-B70E-981F8B638FA4}" srcOrd="0" destOrd="0" presId="urn:microsoft.com/office/officeart/2005/8/layout/cycle2"/>
    <dgm:cxn modelId="{579151B2-FE1E-4270-8847-E3D8091E2CEE}" type="presParOf" srcId="{5124A315-9D44-43A4-A93A-A002F1D9B8BF}" destId="{CBBF3B1A-F644-47E5-8DAC-32137AB586B3}" srcOrd="4" destOrd="0" presId="urn:microsoft.com/office/officeart/2005/8/layout/cycle2"/>
    <dgm:cxn modelId="{8D79D465-7F35-4A01-BD68-94CA758D7FD9}" type="presParOf" srcId="{5124A315-9D44-43A4-A93A-A002F1D9B8BF}" destId="{A01DD391-02F1-4B03-AE54-FD1CC603BB9A}" srcOrd="5" destOrd="0" presId="urn:microsoft.com/office/officeart/2005/8/layout/cycle2"/>
    <dgm:cxn modelId="{89DB010D-CB6D-4181-94B2-82AF659ABB69}" type="presParOf" srcId="{A01DD391-02F1-4B03-AE54-FD1CC603BB9A}" destId="{E96DFB31-287E-40C3-8B9C-E5337A5EF131}" srcOrd="0" destOrd="0" presId="urn:microsoft.com/office/officeart/2005/8/layout/cycle2"/>
    <dgm:cxn modelId="{8E202F4F-DB56-4AD3-9397-DFB5DD9AFADE}" type="presParOf" srcId="{5124A315-9D44-43A4-A93A-A002F1D9B8BF}" destId="{2039BD35-B9B0-4778-9E46-A770395C43EB}" srcOrd="6" destOrd="0" presId="urn:microsoft.com/office/officeart/2005/8/layout/cycle2"/>
    <dgm:cxn modelId="{E3C85BF8-4364-44CB-870D-5A2620851284}" type="presParOf" srcId="{5124A315-9D44-43A4-A93A-A002F1D9B8BF}" destId="{BD87DCDE-8F3E-4EF7-9CC6-0F98DBE09329}" srcOrd="7" destOrd="0" presId="urn:microsoft.com/office/officeart/2005/8/layout/cycle2"/>
    <dgm:cxn modelId="{B5F92413-D1BD-4EA5-8BB6-9D42EED143D1}" type="presParOf" srcId="{BD87DCDE-8F3E-4EF7-9CC6-0F98DBE09329}" destId="{588BA3ED-8EB1-4617-89A3-DAA054D6AA3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617AD-AF58-42F0-B660-46212DF6643B}">
      <dsp:nvSpPr>
        <dsp:cNvPr id="0" name=""/>
        <dsp:cNvSpPr/>
      </dsp:nvSpPr>
      <dsp:spPr>
        <a:xfrm>
          <a:off x="3035144" y="-210803"/>
          <a:ext cx="2231408" cy="180344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1" kern="1200" dirty="0" smtClean="0">
              <a:latin typeface="American Typewriter"/>
            </a:rPr>
            <a:t>University/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1" kern="1200" dirty="0" smtClean="0">
              <a:latin typeface="American Typewriter"/>
            </a:rPr>
            <a:t>Taxpayer funds research</a:t>
          </a:r>
          <a:endParaRPr lang="en-GB" sz="2000" b="1" i="1" kern="1200" dirty="0">
            <a:latin typeface="American Typewriter"/>
          </a:endParaRPr>
        </a:p>
      </dsp:txBody>
      <dsp:txXfrm>
        <a:off x="3361926" y="53305"/>
        <a:ext cx="1577844" cy="1275227"/>
      </dsp:txXfrm>
    </dsp:sp>
    <dsp:sp modelId="{1EB89652-A7FB-47D3-A477-4C9BE0D1B4A3}">
      <dsp:nvSpPr>
        <dsp:cNvPr id="0" name=""/>
        <dsp:cNvSpPr/>
      </dsp:nvSpPr>
      <dsp:spPr>
        <a:xfrm rot="1853402">
          <a:off x="5180841" y="1202355"/>
          <a:ext cx="467020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5190778" y="1264172"/>
        <a:ext cx="326914" cy="293344"/>
      </dsp:txXfrm>
    </dsp:sp>
    <dsp:sp modelId="{142C5440-0C29-4477-B6A2-77D3415D7A0C}">
      <dsp:nvSpPr>
        <dsp:cNvPr id="0" name=""/>
        <dsp:cNvSpPr/>
      </dsp:nvSpPr>
      <dsp:spPr>
        <a:xfrm>
          <a:off x="5512144" y="1430923"/>
          <a:ext cx="2268275" cy="150578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i="1" kern="1200" dirty="0" smtClean="0">
              <a:latin typeface="American Typewriter"/>
            </a:rPr>
            <a:t>Researcher produces ‘paper’</a:t>
          </a:r>
          <a:endParaRPr lang="en-GB" sz="2200" b="1" i="1" kern="1200" dirty="0">
            <a:latin typeface="American Typewriter"/>
          </a:endParaRPr>
        </a:p>
      </dsp:txBody>
      <dsp:txXfrm>
        <a:off x="5844325" y="1651440"/>
        <a:ext cx="1603913" cy="1064747"/>
      </dsp:txXfrm>
    </dsp:sp>
    <dsp:sp modelId="{485310D0-AE62-43C5-A328-EA106FB85ECF}">
      <dsp:nvSpPr>
        <dsp:cNvPr id="0" name=""/>
        <dsp:cNvSpPr/>
      </dsp:nvSpPr>
      <dsp:spPr>
        <a:xfrm rot="8858582">
          <a:off x="5281210" y="2668696"/>
          <a:ext cx="42782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5399593" y="2732133"/>
        <a:ext cx="299477" cy="293344"/>
      </dsp:txXfrm>
    </dsp:sp>
    <dsp:sp modelId="{CBBF3B1A-F644-47E5-8DAC-32137AB586B3}">
      <dsp:nvSpPr>
        <dsp:cNvPr id="0" name=""/>
        <dsp:cNvSpPr/>
      </dsp:nvSpPr>
      <dsp:spPr>
        <a:xfrm>
          <a:off x="2847859" y="2792908"/>
          <a:ext cx="2605977" cy="194385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1" kern="1200" dirty="0" smtClean="0">
              <a:latin typeface="American Typewriter"/>
            </a:rPr>
            <a:t>Paper handed to publisher at no cost</a:t>
          </a:r>
          <a:endParaRPr lang="en-GB" sz="2000" b="1" i="1" kern="1200" dirty="0">
            <a:latin typeface="American Typewriter"/>
          </a:endParaRPr>
        </a:p>
      </dsp:txBody>
      <dsp:txXfrm>
        <a:off x="3229495" y="3077579"/>
        <a:ext cx="1842705" cy="1374515"/>
      </dsp:txXfrm>
    </dsp:sp>
    <dsp:sp modelId="{A01DD391-02F1-4B03-AE54-FD1CC603BB9A}">
      <dsp:nvSpPr>
        <dsp:cNvPr id="0" name=""/>
        <dsp:cNvSpPr/>
      </dsp:nvSpPr>
      <dsp:spPr>
        <a:xfrm rot="12443641">
          <a:off x="2378585" y="2740586"/>
          <a:ext cx="534997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2517033" y="2872110"/>
        <a:ext cx="388325" cy="293344"/>
      </dsp:txXfrm>
    </dsp:sp>
    <dsp:sp modelId="{2039BD35-B9B0-4778-9E46-A770395C43EB}">
      <dsp:nvSpPr>
        <dsp:cNvPr id="0" name=""/>
        <dsp:cNvSpPr/>
      </dsp:nvSpPr>
      <dsp:spPr>
        <a:xfrm>
          <a:off x="0" y="1372292"/>
          <a:ext cx="2412471" cy="173318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1" kern="1200" dirty="0" smtClean="0">
              <a:latin typeface="American Typewriter"/>
            </a:rPr>
            <a:t>Publisher sells to University paid by Taxpayer/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1" kern="1200" dirty="0" smtClean="0">
              <a:latin typeface="American Typewriter"/>
            </a:rPr>
            <a:t>Student</a:t>
          </a:r>
          <a:endParaRPr lang="en-GB" sz="1800" b="1" i="1" kern="1200" dirty="0">
            <a:latin typeface="American Typewriter"/>
          </a:endParaRPr>
        </a:p>
      </dsp:txBody>
      <dsp:txXfrm>
        <a:off x="353298" y="1626111"/>
        <a:ext cx="1705875" cy="1225547"/>
      </dsp:txXfrm>
    </dsp:sp>
    <dsp:sp modelId="{BD87DCDE-8F3E-4EF7-9CC6-0F98DBE09329}">
      <dsp:nvSpPr>
        <dsp:cNvPr id="0" name=""/>
        <dsp:cNvSpPr/>
      </dsp:nvSpPr>
      <dsp:spPr>
        <a:xfrm rot="19936161">
          <a:off x="2371969" y="1218576"/>
          <a:ext cx="620261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2380392" y="1350482"/>
        <a:ext cx="473589" cy="293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D3689-C215-6541-BFE6-B03622BE87C6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B221C-0F39-B54E-9C5E-3327F9FAD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5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vpow.com/2012/01/13/the-obscene-profits-of-commercial-scholarly-publisher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221C-0F39-B54E-9C5E-3327F9FAD8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72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– as the creator of a work you own the copyright, you decide how it can be used within the law and exceptions – your work the result of your experience, effort, networks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Journals – publishers always ask for transfer of copyright – you no longer can decide how it is used, publishers do not need this to publish your work, license to publish – addenda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publicly/institutionally funded, given to publisher for free, peer reviewed for free by academics – sold back to universities in subscriptions – enormous profits – serials crisis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221C-0F39-B54E-9C5E-3327F9FAD8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59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221C-0F39-B54E-9C5E-3327F9FAD8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0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still have copyright, does not remove copyright, just states clearly what you allow others to do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CC-BY-NC-ND – most restrictive, non commercial, does not allow parts of your work to be taken and combined with others or adapted e.g. teaching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CC-BY – opposite end,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reuse even for commercial purposes – mostly used in STEM, allows translations, to be put on blogs, companies to use them (small as well as large) must always be credited – commercial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pubishers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already do this, they don’t have to ask you to adapt, resell elsewhere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 most important for creative/visual work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221C-0F39-B54E-9C5E-3327F9FAD8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70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baseline="0" dirty="0" smtClean="0"/>
              <a:t> journals, 1 conf proceeding, new journal later this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221C-0F39-B54E-9C5E-3327F9FAD86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Growing area, big data, technology allowing us to read, sift through vast amounts of information to look for new solutions, new idea, new research – funder requirements – publishers very interested in data, will become extremely important in the near future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Arts – what is research data here? Ongoing question/debate. The supporting material – in practice the event point – an exhibition/performance – the research output, the material leading up to this is the data, multiple files/images/sketches/interviews/audio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221C-0F39-B54E-9C5E-3327F9FAD8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85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Started by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Phd</a:t>
            </a:r>
            <a:r>
              <a:rPr lang="en-US" baseline="0" dirty="0" smtClean="0"/>
              <a:t> Students</a:t>
            </a:r>
          </a:p>
          <a:p>
            <a:r>
              <a:rPr lang="en-US" baseline="0" dirty="0" smtClean="0"/>
              <a:t>To log hitting paywalls, using social media highlight the issue and allowing you to try and find an open version or to email the author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technology to achieve open access is here, the tools are improving all the time, new possibilities, the biggest hurdle has been cultural, academics not sharing/depositing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221C-0F39-B54E-9C5E-3327F9FAD86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Unique identifier – follows your from institution</a:t>
            </a:r>
          </a:p>
          <a:p>
            <a:r>
              <a:rPr lang="en-GB" dirty="0" smtClean="0"/>
              <a:t>Free</a:t>
            </a:r>
          </a:p>
          <a:p>
            <a:r>
              <a:rPr lang="en-GB" dirty="0" smtClean="0"/>
              <a:t>Distinguishes your from others, clearly links up your work/practice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221C-0F39-B54E-9C5E-3327F9FAD8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72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221C-0F39-B54E-9C5E-3327F9FAD8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34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221C-0F39-B54E-9C5E-3327F9FAD8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7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Dictionary definitions</a:t>
            </a:r>
          </a:p>
          <a:p>
            <a:endParaRPr lang="en-GB" dirty="0" smtClean="0"/>
          </a:p>
          <a:p>
            <a:r>
              <a:rPr lang="en-GB" dirty="0" smtClean="0"/>
              <a:t>Not somewhere to put things to sleep/bed/death – it’s </a:t>
            </a:r>
            <a:r>
              <a:rPr lang="en-GB" smtClean="0"/>
              <a:t>a beginning</a:t>
            </a:r>
            <a:endParaRPr lang="en-GB" dirty="0" smtClean="0"/>
          </a:p>
          <a:p>
            <a:endParaRPr lang="en-GB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online facility/service to store outputs in different formats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Advantages in preservation, sharing ability, permanence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221C-0F39-B54E-9C5E-3327F9FAD8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7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Integral part of research is dissemination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221C-0F39-B54E-9C5E-3327F9FAD8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profit margins in the range 32–42%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221C-0F39-B54E-9C5E-3327F9FAD8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0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Visibility – creating an academic profile now, one of the tools you now need alongside academia.edu, linked-in,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of online network, link to/share your research online – increases opportunities for academic collaboration , identifying shared expertise– conference invites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an authoritative record, established at an academic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insitution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more recognized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Organizational tool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Publication lists,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cvs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applying for funding, research posts, conferences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Sharing beyond paywall, geographic location no barrier, international/global reach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Persistent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Exposes the item records to Google Scholar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more metadata the better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just article/printed word research,  provide equal platform for practice based research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REF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221C-0F39-B54E-9C5E-3327F9FAD8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85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academic and PhD students automatically can</a:t>
            </a:r>
            <a:r>
              <a:rPr lang="en-US" baseline="0" dirty="0" smtClean="0"/>
              <a:t> login and add items</a:t>
            </a:r>
          </a:p>
          <a:p>
            <a:r>
              <a:rPr lang="en-US" baseline="0" dirty="0" smtClean="0"/>
              <a:t>Reviewed and edited, metadata added by </a:t>
            </a:r>
            <a:r>
              <a:rPr lang="en-US" baseline="0" dirty="0" err="1" smtClean="0"/>
              <a:t>gro</a:t>
            </a:r>
            <a:r>
              <a:rPr lang="en-US" baseline="0" dirty="0" smtClean="0"/>
              <a:t> team</a:t>
            </a:r>
          </a:p>
          <a:p>
            <a:r>
              <a:rPr lang="en-US" baseline="0" dirty="0" smtClean="0"/>
              <a:t>Add a minimum – name title, what it is, where its from – we will add in the extra metadata to make it more useful, encourage you to add more</a:t>
            </a:r>
          </a:p>
          <a:p>
            <a:r>
              <a:rPr lang="en-US" baseline="0" dirty="0" smtClean="0"/>
              <a:t>We will provide one to one training and advice and support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Stats: </a:t>
            </a:r>
            <a:r>
              <a:rPr lang="en-US" dirty="0" smtClean="0"/>
              <a:t>875,553</a:t>
            </a:r>
            <a:r>
              <a:rPr lang="en-US" baseline="0" dirty="0" smtClean="0"/>
              <a:t> total downloads</a:t>
            </a:r>
          </a:p>
          <a:p>
            <a:r>
              <a:rPr lang="en-US" baseline="0" dirty="0" smtClean="0"/>
              <a:t>Most downloaded – </a:t>
            </a:r>
            <a:r>
              <a:rPr lang="en-US" baseline="0" dirty="0" smtClean="0"/>
              <a:t>article</a:t>
            </a:r>
            <a:r>
              <a:rPr lang="en-US" dirty="0" smtClean="0"/>
              <a:t>11,684- thesis, </a:t>
            </a:r>
            <a:r>
              <a:rPr lang="en-US" dirty="0" smtClean="0"/>
              <a:t>book 6068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221C-0F39-B54E-9C5E-3327F9FAD8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221C-0F39-B54E-9C5E-3327F9FAD8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8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221C-0F39-B54E-9C5E-3327F9FAD8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37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 research open affecting future publication possibilities – need to be considered, varies from discipline to discipline, speak with your own supervisors, colleagues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create an item record if in doubt, evidence that you were at a conference, presented a paper (be aware that for next REF that if your conference paper is published in a proceedings issue ISSN then it must be deposited/made open)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restrict the items, so no one has access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 material – probably don’t want to upload a high res version of the images/videos but you can store those versions in there – useful in organizing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Theses – Goldsmiths requires a digital copy to be submitted so that we can store but does not require that you make it OA – if in doubt tick/request an embargo – at later date you may want to make open – stats about theses – </a:t>
            </a:r>
            <a:r>
              <a:rPr lang="en-US" dirty="0" smtClean="0"/>
              <a:t>11,684- thesis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alternative metric counters, so not just downloads – will help in other disciplines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221C-0F39-B54E-9C5E-3327F9FAD8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8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743F-2664-8F45-9F1A-BA3A4C1BA9EA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BA2F-83AE-404D-961A-857249F5F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743F-2664-8F45-9F1A-BA3A4C1BA9EA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BA2F-83AE-404D-961A-857249F5F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743F-2664-8F45-9F1A-BA3A4C1BA9EA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BA2F-83AE-404D-961A-857249F5F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743F-2664-8F45-9F1A-BA3A4C1BA9EA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BA2F-83AE-404D-961A-857249F5F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743F-2664-8F45-9F1A-BA3A4C1BA9EA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BA2F-83AE-404D-961A-857249F5F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743F-2664-8F45-9F1A-BA3A4C1BA9EA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BA2F-83AE-404D-961A-857249F5F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743F-2664-8F45-9F1A-BA3A4C1BA9EA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BA2F-83AE-404D-961A-857249F5F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743F-2664-8F45-9F1A-BA3A4C1BA9EA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BA2F-83AE-404D-961A-857249F5F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743F-2664-8F45-9F1A-BA3A4C1BA9EA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BA2F-83AE-404D-961A-857249F5F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743F-2664-8F45-9F1A-BA3A4C1BA9EA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BA2F-83AE-404D-961A-857249F5F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743F-2664-8F45-9F1A-BA3A4C1BA9EA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BA2F-83AE-404D-961A-857249F5F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B743F-2664-8F45-9F1A-BA3A4C1BA9EA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2BA2F-83AE-404D-961A-857249F5F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js.gold.ac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prints-data.gold.ac.u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accessbutton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rcid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ro@gold.ac.u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.gray@gold.ac.uk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en/wine-corks-names-printed-variety-52770/" TargetMode="External"/><Relationship Id="rId13" Type="http://schemas.openxmlformats.org/officeDocument/2006/relationships/hyperlink" Target="https://www.flickr.com/photos/carlos_maya/5165377895/" TargetMode="External"/><Relationship Id="rId3" Type="http://schemas.openxmlformats.org/officeDocument/2006/relationships/hyperlink" Target="http://en.wikipedia.org/wiki/File:35-Desktop-Hard-Drive.jpg" TargetMode="External"/><Relationship Id="rId7" Type="http://schemas.openxmlformats.org/officeDocument/2006/relationships/hyperlink" Target="http://pixabay.com/en/sweets-candies-row-line-color-316059/" TargetMode="External"/><Relationship Id="rId12" Type="http://schemas.openxmlformats.org/officeDocument/2006/relationships/hyperlink" Target="http://research.gold.ac.uk/7263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Egyptian_-_Finger_Ring_with_a_Representation_of_Ptah_-_Walters_42387_-_Side_A.jpg" TargetMode="External"/><Relationship Id="rId11" Type="http://schemas.openxmlformats.org/officeDocument/2006/relationships/hyperlink" Target="http://research.gold.ac.uk/view/goldsmiths/Kelly=3ASusan=3A=3A.html" TargetMode="External"/><Relationship Id="rId5" Type="http://schemas.openxmlformats.org/officeDocument/2006/relationships/hyperlink" Target="https://techntuit.pbworks.com/w/page/20307622/Creative%20Commons" TargetMode="External"/><Relationship Id="rId10" Type="http://schemas.openxmlformats.org/officeDocument/2006/relationships/hyperlink" Target="http://en.wikipedia.org/wiki/File:NES-advantage.jpg" TargetMode="External"/><Relationship Id="rId4" Type="http://schemas.openxmlformats.org/officeDocument/2006/relationships/hyperlink" Target="http://nerdybutflirty.com/2013/06/13/copyrights-and-grey-areas-allahwehs-pov/" TargetMode="External"/><Relationship Id="rId9" Type="http://schemas.openxmlformats.org/officeDocument/2006/relationships/hyperlink" Target="http://commons.wikimedia.org/wiki/File:The_Thinker_Musee_Rodin.jpg" TargetMode="External"/><Relationship Id="rId14" Type="http://schemas.openxmlformats.org/officeDocument/2006/relationships/hyperlink" Target="https://creativecommons.org/licenses/by/2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gold.ac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Click_and_Grow_pot_from_the_fro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4248"/>
            <a:ext cx="9144000" cy="48737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89637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American Typewriter"/>
                <a:cs typeface="American Typewriter"/>
              </a:rPr>
              <a:t>GROwing Open Access</a:t>
            </a:r>
            <a:endParaRPr lang="en-US" b="1" dirty="0">
              <a:latin typeface="American Typewriter"/>
              <a:cs typeface="American Typewriter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1984248"/>
            <a:ext cx="6400800" cy="1752600"/>
          </a:xfrm>
        </p:spPr>
        <p:txBody>
          <a:bodyPr/>
          <a:lstStyle/>
          <a:p>
            <a:r>
              <a:rPr lang="en-US" b="1" dirty="0"/>
              <a:t>OPEN ACCESS PUBLICATION FOR PHD STUDENTS AND EARLY CAREER RESEARCHERS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merican Typewriter"/>
                <a:cs typeface="American Typewriter"/>
              </a:rPr>
              <a:t>Copyright</a:t>
            </a:r>
            <a:endParaRPr lang="en-US" b="1" dirty="0">
              <a:latin typeface="American Typewriter"/>
              <a:cs typeface="American Typewriter"/>
            </a:endParaRPr>
          </a:p>
        </p:txBody>
      </p:sp>
      <p:pic>
        <p:nvPicPr>
          <p:cNvPr id="3" name="Picture 2" descr="copyright-symb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296" y="4374593"/>
            <a:ext cx="2247703" cy="2247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2693" y="1682125"/>
            <a:ext cx="79212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i="1" dirty="0" smtClean="0">
                <a:latin typeface="American Typewriter"/>
                <a:cs typeface="American Typewriter"/>
              </a:rPr>
              <a:t>The right to decide how your work is used</a:t>
            </a:r>
          </a:p>
          <a:p>
            <a:pPr>
              <a:buFont typeface="Arial"/>
              <a:buChar char="•"/>
            </a:pPr>
            <a:r>
              <a:rPr lang="en-US" sz="2800" i="1" dirty="0" smtClean="0">
                <a:latin typeface="American Typewriter"/>
                <a:cs typeface="American Typewriter"/>
              </a:rPr>
              <a:t>You own the copyright until you give it away</a:t>
            </a:r>
          </a:p>
          <a:p>
            <a:pPr>
              <a:buFont typeface="Arial"/>
              <a:buChar char="•"/>
            </a:pPr>
            <a:r>
              <a:rPr lang="en-US" sz="2800" i="1" dirty="0" smtClean="0">
                <a:latin typeface="American Typewriter"/>
                <a:cs typeface="American Typewriter"/>
              </a:rPr>
              <a:t>Copyright Transfer Agreement </a:t>
            </a:r>
          </a:p>
          <a:p>
            <a:pPr>
              <a:buFont typeface="Arial"/>
              <a:buChar char="•"/>
            </a:pPr>
            <a:r>
              <a:rPr lang="en-US" sz="2800" i="1" dirty="0" smtClean="0">
                <a:latin typeface="American Typewriter"/>
                <a:cs typeface="American Typewriter"/>
              </a:rPr>
              <a:t>License to publish</a:t>
            </a:r>
          </a:p>
          <a:p>
            <a:pPr>
              <a:buFont typeface="Arial"/>
              <a:buChar char="•"/>
            </a:pPr>
            <a:r>
              <a:rPr lang="en-US" sz="2800" i="1" dirty="0" smtClean="0">
                <a:latin typeface="American Typewriter"/>
                <a:cs typeface="American Typewriter"/>
              </a:rPr>
              <a:t>Addendum</a:t>
            </a:r>
          </a:p>
          <a:p>
            <a:endParaRPr lang="en-US" sz="1200" i="1" dirty="0">
              <a:latin typeface="American Typewriter"/>
              <a:cs typeface="American Typewriter"/>
            </a:endParaRPr>
          </a:p>
        </p:txBody>
      </p:sp>
      <p:pic>
        <p:nvPicPr>
          <p:cNvPr id="6" name="Picture 5" descr="copyright-symb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993" y="4374593"/>
            <a:ext cx="2247703" cy="2247703"/>
          </a:xfrm>
          <a:prstGeom prst="rect">
            <a:avLst/>
          </a:prstGeom>
        </p:spPr>
      </p:pic>
      <p:pic>
        <p:nvPicPr>
          <p:cNvPr id="7" name="Picture 6" descr="copyright-symb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290" y="4374593"/>
            <a:ext cx="2247703" cy="2247703"/>
          </a:xfrm>
          <a:prstGeom prst="rect">
            <a:avLst/>
          </a:prstGeom>
        </p:spPr>
      </p:pic>
      <p:pic>
        <p:nvPicPr>
          <p:cNvPr id="8" name="Picture 7" descr="copyright-symb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87" y="4374593"/>
            <a:ext cx="2247703" cy="2247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merican Typewriter"/>
                <a:cs typeface="American Typewriter"/>
              </a:rPr>
              <a:t>Green and Gold</a:t>
            </a:r>
            <a:endParaRPr lang="en-US" b="1" dirty="0">
              <a:latin typeface="American Typewriter"/>
              <a:cs typeface="American Typewriter"/>
            </a:endParaRPr>
          </a:p>
        </p:txBody>
      </p:sp>
      <p:pic>
        <p:nvPicPr>
          <p:cNvPr id="3" name="Picture 2" descr="Egyptian_-_Finger_Ring_with_a_Representation_of_Ptah_-_Walters_42387_-_Side_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155" y="4494276"/>
            <a:ext cx="1548384" cy="1825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0141" y="1670985"/>
            <a:ext cx="757439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i="1" dirty="0" smtClean="0">
                <a:latin typeface="American Typewriter"/>
                <a:cs typeface="American Typewriter"/>
              </a:rPr>
              <a:t>Different types of Open Access</a:t>
            </a:r>
          </a:p>
          <a:p>
            <a:pPr>
              <a:buFont typeface="Arial"/>
              <a:buChar char="•"/>
            </a:pPr>
            <a:r>
              <a:rPr lang="en-US" sz="2800" i="1" dirty="0" smtClean="0">
                <a:latin typeface="American Typewriter"/>
                <a:cs typeface="American Typewriter"/>
              </a:rPr>
              <a:t>Green – Self Archiving, earlier version, no  	fee, maybe an embargo</a:t>
            </a:r>
          </a:p>
          <a:p>
            <a:pPr>
              <a:buFont typeface="Arial"/>
              <a:buChar char="•"/>
            </a:pPr>
            <a:r>
              <a:rPr lang="en-US" sz="2800" i="1" dirty="0" smtClean="0">
                <a:latin typeface="American Typewriter"/>
                <a:cs typeface="American Typewriter"/>
              </a:rPr>
              <a:t>Gold – Publisher makes available publisher 	pdf, can be a fee, no embargo</a:t>
            </a:r>
          </a:p>
          <a:p>
            <a:pPr>
              <a:buFont typeface="Arial"/>
              <a:buChar char="•"/>
            </a:pPr>
            <a:endParaRPr lang="en-US" sz="2800" i="1" dirty="0">
              <a:latin typeface="American Typewriter"/>
              <a:cs typeface="American Typewriter"/>
            </a:endParaRPr>
          </a:p>
        </p:txBody>
      </p:sp>
      <p:pic>
        <p:nvPicPr>
          <p:cNvPr id="5" name="Picture 4" descr="Egyptian_-_Finger_Ring_with_a_Representation_of_Ptah_-_Walters_42387_-_Side_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771" y="4494276"/>
            <a:ext cx="1548384" cy="1825752"/>
          </a:xfrm>
          <a:prstGeom prst="rect">
            <a:avLst/>
          </a:prstGeom>
        </p:spPr>
      </p:pic>
      <p:pic>
        <p:nvPicPr>
          <p:cNvPr id="6" name="Picture 5" descr="Egyptian_-_Finger_Ring_with_a_Representation_of_Ptah_-_Walters_42387_-_Side_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387" y="4494276"/>
            <a:ext cx="1548384" cy="1825752"/>
          </a:xfrm>
          <a:prstGeom prst="rect">
            <a:avLst/>
          </a:prstGeom>
        </p:spPr>
      </p:pic>
      <p:pic>
        <p:nvPicPr>
          <p:cNvPr id="7" name="Picture 6" descr="Egyptian_-_Finger_Ring_with_a_Representation_of_Ptah_-_Walters_42387_-_Side_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041" y="4494276"/>
            <a:ext cx="1548384" cy="1825752"/>
          </a:xfrm>
          <a:prstGeom prst="rect">
            <a:avLst/>
          </a:prstGeom>
        </p:spPr>
      </p:pic>
      <p:pic>
        <p:nvPicPr>
          <p:cNvPr id="8" name="Picture 7" descr="Egyptian_-_Finger_Ring_with_a_Representation_of_Ptah_-_Walters_42387_-_Side_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57" y="4494276"/>
            <a:ext cx="1548384" cy="182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4056" y="4745597"/>
            <a:ext cx="2819944" cy="2112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5513" y="467876"/>
            <a:ext cx="7252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merican Typewriter"/>
                <a:cs typeface="American Typewriter"/>
              </a:rPr>
              <a:t>Creative Commons</a:t>
            </a:r>
            <a:endParaRPr lang="en-US" sz="4800" b="1" dirty="0">
              <a:latin typeface="American Typewriter"/>
              <a:cs typeface="American Typewri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154" y="1559586"/>
            <a:ext cx="76761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i="1" dirty="0" smtClean="0">
                <a:latin typeface="American Typewriter"/>
                <a:cs typeface="American Typewriter"/>
              </a:rPr>
              <a:t>Copyright still exists - you decide how you want others to use your material</a:t>
            </a:r>
          </a:p>
          <a:p>
            <a:pPr>
              <a:buFont typeface="Arial"/>
              <a:buChar char="•"/>
            </a:pPr>
            <a:r>
              <a:rPr lang="en-US" sz="2400" i="1" dirty="0" smtClean="0">
                <a:latin typeface="American Typewriter"/>
                <a:cs typeface="American Typewriter"/>
              </a:rPr>
              <a:t>CC-BY-NC-ND – most restrictive, no adaptation, non commercial</a:t>
            </a:r>
          </a:p>
          <a:p>
            <a:pPr>
              <a:buFont typeface="Arial"/>
              <a:buChar char="•"/>
            </a:pPr>
            <a:r>
              <a:rPr lang="en-US" sz="2400" i="1" dirty="0" smtClean="0">
                <a:latin typeface="American Typewriter"/>
                <a:cs typeface="American Typewriter"/>
              </a:rPr>
              <a:t>CC-BY – one of most liberal, any reuse as long as you are credited, allows translations, blog use</a:t>
            </a:r>
          </a:p>
          <a:p>
            <a:pPr>
              <a:buFont typeface="Arial"/>
              <a:buChar char="•"/>
            </a:pPr>
            <a:r>
              <a:rPr lang="en-US" sz="2400" i="1" dirty="0" smtClean="0">
                <a:latin typeface="American Typewriter"/>
                <a:cs typeface="American Typewriter"/>
              </a:rPr>
              <a:t>CC-BY-SA – allows adaptation, commercial use but cannot sell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3276" y="4745598"/>
            <a:ext cx="2819944" cy="2112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45598"/>
            <a:ext cx="2819944" cy="2112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merican Typewriter"/>
                <a:cs typeface="American Typewriter"/>
              </a:rPr>
              <a:t>Open Journals System</a:t>
            </a:r>
            <a:br>
              <a:rPr lang="en-US" b="1" dirty="0" smtClean="0">
                <a:latin typeface="American Typewriter"/>
                <a:cs typeface="American Typewriter"/>
              </a:rPr>
            </a:br>
            <a:r>
              <a:rPr lang="en-US" sz="2667" b="1" dirty="0" smtClean="0">
                <a:latin typeface="American Typewriter"/>
                <a:cs typeface="American Typewriter"/>
                <a:hlinkClick r:id="rId3"/>
              </a:rPr>
              <a:t>http://ojs.gold.ac.uk/</a:t>
            </a:r>
            <a:r>
              <a:rPr lang="en-US" sz="2667" b="1" dirty="0" smtClean="0">
                <a:latin typeface="American Typewriter"/>
                <a:cs typeface="American Typewriter"/>
              </a:rPr>
              <a:t> </a:t>
            </a:r>
            <a:endParaRPr lang="en-US" sz="2667" b="1" dirty="0">
              <a:latin typeface="American Typewriter"/>
              <a:cs typeface="American Typewriter"/>
            </a:endParaRPr>
          </a:p>
        </p:txBody>
      </p:sp>
      <p:pic>
        <p:nvPicPr>
          <p:cNvPr id="3" name="Picture 2" descr="International_Conference_of_Students_of_Systematic_Musicology_-_2015-05-11_20.55.5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075" y="1865946"/>
            <a:ext cx="6582160" cy="4992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merican Typewriter"/>
                <a:cs typeface="American Typewriter"/>
              </a:rPr>
              <a:t>Data Repository </a:t>
            </a:r>
            <a:r>
              <a:rPr lang="en-US" dirty="0" smtClean="0">
                <a:latin typeface="American Typewriter"/>
                <a:cs typeface="American Typewriter"/>
              </a:rPr>
              <a:t/>
            </a:r>
            <a:br>
              <a:rPr lang="en-US" dirty="0" smtClean="0">
                <a:latin typeface="American Typewriter"/>
                <a:cs typeface="American Typewriter"/>
              </a:rPr>
            </a:br>
            <a:r>
              <a:rPr lang="en-US" sz="4000" b="1" dirty="0" smtClean="0">
                <a:latin typeface="American Typewriter"/>
                <a:cs typeface="American Typewriter"/>
                <a:hlinkClick r:id="rId3"/>
              </a:rPr>
              <a:t>http://data.gold.ac.uk/</a:t>
            </a:r>
            <a:r>
              <a:rPr lang="en-US" sz="4000" b="1" dirty="0" smtClean="0">
                <a:latin typeface="American Typewriter"/>
                <a:cs typeface="American Typewriter"/>
              </a:rPr>
              <a:t> </a:t>
            </a:r>
            <a:endParaRPr lang="en-US" sz="4000" b="1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4"/>
          <a:srcRect l="-5090" r="-509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merican Typewriter"/>
                <a:cs typeface="American Typewriter"/>
              </a:rPr>
              <a:t>Open Access Button</a:t>
            </a:r>
            <a:br>
              <a:rPr lang="en-US" b="1" dirty="0" smtClean="0">
                <a:latin typeface="American Typewriter"/>
                <a:cs typeface="American Typewriter"/>
              </a:rPr>
            </a:br>
            <a:r>
              <a:rPr lang="en-US" sz="2222" b="1" dirty="0" smtClean="0">
                <a:latin typeface="American Typewriter"/>
                <a:cs typeface="American Typewriter"/>
                <a:hlinkClick r:id="rId3"/>
              </a:rPr>
              <a:t>https://www.openaccessbutton.org/</a:t>
            </a:r>
            <a:r>
              <a:rPr lang="en-US" sz="2222" b="1" dirty="0" smtClean="0">
                <a:latin typeface="American Typewriter"/>
                <a:cs typeface="American Typewriter"/>
              </a:rPr>
              <a:t> </a:t>
            </a:r>
            <a:endParaRPr lang="en-US" sz="2222" b="1" dirty="0">
              <a:latin typeface="American Typewriter"/>
              <a:cs typeface="American Typewriter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56" y="1600200"/>
            <a:ext cx="662848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b="1" dirty="0">
                <a:latin typeface="American Typewriter"/>
              </a:rPr>
              <a:t>ORCID</a:t>
            </a:r>
            <a:r>
              <a:rPr lang="en-GB" dirty="0"/>
              <a:t/>
            </a:r>
            <a:br>
              <a:rPr lang="en-GB" dirty="0"/>
            </a:br>
            <a:r>
              <a:rPr lang="en-GB" sz="2200" dirty="0">
                <a:hlinkClick r:id="rId3"/>
              </a:rPr>
              <a:t>http://orcid.org</a:t>
            </a:r>
            <a:r>
              <a:rPr lang="en-GB" sz="2200" dirty="0" smtClean="0">
                <a:hlinkClick r:id="rId3"/>
              </a:rPr>
              <a:t>/</a:t>
            </a:r>
            <a:r>
              <a:rPr lang="en-GB" sz="2200" dirty="0" smtClean="0"/>
              <a:t> </a:t>
            </a:r>
            <a:endParaRPr lang="en-GB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77" y="1600200"/>
            <a:ext cx="5225046" cy="4525963"/>
          </a:xfrm>
        </p:spPr>
      </p:pic>
    </p:spTree>
    <p:extLst>
      <p:ext uri="{BB962C8B-B14F-4D97-AF65-F5344CB8AC3E}">
        <p14:creationId xmlns:p14="http://schemas.microsoft.com/office/powerpoint/2010/main" val="4826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merican Typewriter"/>
                <a:cs typeface="American Typewriter"/>
              </a:rPr>
              <a:t>Contact</a:t>
            </a:r>
            <a:endParaRPr lang="en-US" b="1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hlinkClick r:id="rId3"/>
            </a:endParaRP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369" y="1804664"/>
            <a:ext cx="5165631" cy="5053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35698" y="2235551"/>
            <a:ext cx="6706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American Typewriter"/>
                <a:cs typeface="American Typewriter"/>
              </a:rPr>
              <a:t>GRO Team </a:t>
            </a:r>
          </a:p>
          <a:p>
            <a:pPr algn="ctr"/>
            <a:r>
              <a:rPr lang="en-US" sz="2800" b="1" i="1" dirty="0" smtClean="0">
                <a:latin typeface="American Typewriter"/>
                <a:cs typeface="American Typewriter"/>
                <a:hlinkClick r:id="rId3"/>
              </a:rPr>
              <a:t>gro@gold.ac.uk</a:t>
            </a:r>
            <a:endParaRPr lang="en-US" sz="2800" b="1" i="1" dirty="0" smtClean="0">
              <a:latin typeface="American Typewriter"/>
              <a:cs typeface="American Typewriter"/>
            </a:endParaRPr>
          </a:p>
          <a:p>
            <a:pPr algn="ctr"/>
            <a:r>
              <a:rPr lang="en-US" sz="2800" b="1" i="1" dirty="0" smtClean="0">
                <a:latin typeface="American Typewriter"/>
                <a:cs typeface="American Typewriter"/>
              </a:rPr>
              <a:t>Andrew Gray </a:t>
            </a:r>
          </a:p>
          <a:p>
            <a:pPr algn="ctr"/>
            <a:r>
              <a:rPr lang="en-US" sz="2800" b="1" i="1" dirty="0" smtClean="0">
                <a:latin typeface="American Typewriter"/>
                <a:cs typeface="American Typewriter"/>
                <a:hlinkClick r:id="rId5"/>
              </a:rPr>
              <a:t>a.gray@gold.ac.uk</a:t>
            </a:r>
            <a:endParaRPr lang="en-US" sz="2800" b="1" i="1" dirty="0" smtClean="0">
              <a:latin typeface="American Typewriter"/>
              <a:cs typeface="American Typewriter"/>
            </a:endParaRPr>
          </a:p>
          <a:p>
            <a:pPr algn="ctr"/>
            <a:r>
              <a:rPr lang="en-US" sz="2800" b="1" i="1" dirty="0" smtClean="0">
                <a:latin typeface="American Typewriter"/>
                <a:cs typeface="American Typewriter"/>
              </a:rPr>
              <a:t>020 7919 7171 </a:t>
            </a:r>
            <a:endParaRPr lang="en-US" sz="2800" b="1" i="1" dirty="0"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merican Typewriter"/>
              </a:rPr>
              <a:t>Image credits</a:t>
            </a:r>
            <a:endParaRPr lang="en-US" b="1" dirty="0">
              <a:latin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American Typewriter"/>
                <a:hlinkClick r:id="rId3"/>
              </a:rPr>
              <a:t>http://en.wikipedia.org/wiki/File:35-Desktop-Hard-Drive.jpg</a:t>
            </a:r>
            <a:r>
              <a:rPr lang="en-US" sz="1800" dirty="0" smtClean="0">
                <a:latin typeface="American Typewriter"/>
              </a:rPr>
              <a:t> </a:t>
            </a:r>
            <a:r>
              <a:rPr lang="en-US" sz="1800" dirty="0" smtClean="0">
                <a:latin typeface="American Typewriter"/>
                <a:hlinkClick r:id="rId4"/>
              </a:rPr>
              <a:t>http://nerdybutflirty.com/2013/06/13/copyrights-and-grey-areas-allahwehs-pov/</a:t>
            </a:r>
            <a:endParaRPr lang="en-US" sz="1800" dirty="0" smtClean="0">
              <a:latin typeface="American Typewriter"/>
            </a:endParaRPr>
          </a:p>
          <a:p>
            <a:r>
              <a:rPr lang="en-US" sz="1800" dirty="0" smtClean="0">
                <a:latin typeface="American Typewriter"/>
                <a:hlinkClick r:id="rId5"/>
              </a:rPr>
              <a:t>https://techntuit.pbworks.com/w/page/20307622/Creative%20Commons</a:t>
            </a:r>
            <a:endParaRPr lang="en-US" sz="1800" dirty="0" smtClean="0">
              <a:latin typeface="American Typewriter"/>
            </a:endParaRPr>
          </a:p>
          <a:p>
            <a:r>
              <a:rPr lang="en-US" sz="1800" dirty="0" smtClean="0">
                <a:latin typeface="American Typewriter"/>
                <a:hlinkClick r:id="rId6"/>
              </a:rPr>
              <a:t>http://en.wikipedia.org/wiki/File:Egyptian_-_Finger_Ring_with_a_Representation_of_Ptah_-_Walters_42387_-_Side_A.jpg</a:t>
            </a:r>
            <a:r>
              <a:rPr lang="en-US" sz="1800" dirty="0" smtClean="0">
                <a:latin typeface="American Typewriter"/>
              </a:rPr>
              <a:t> </a:t>
            </a:r>
          </a:p>
          <a:p>
            <a:r>
              <a:rPr lang="en-US" sz="1800" dirty="0" smtClean="0">
                <a:latin typeface="American Typewriter"/>
                <a:hlinkClick r:id="rId7"/>
              </a:rPr>
              <a:t>http://pixabay.com/en/sweets-candies-row-line-color-316059/</a:t>
            </a:r>
            <a:endParaRPr lang="en-US" sz="1800" dirty="0" smtClean="0">
              <a:latin typeface="American Typewriter"/>
            </a:endParaRPr>
          </a:p>
          <a:p>
            <a:r>
              <a:rPr lang="en-US" sz="1800" dirty="0" smtClean="0">
                <a:latin typeface="American Typewriter"/>
                <a:hlinkClick r:id="rId8"/>
              </a:rPr>
              <a:t>http://pixabay.com/en/wine-corks-names-printed-variety-52770/</a:t>
            </a:r>
            <a:endParaRPr lang="en-US" sz="1800" dirty="0" smtClean="0">
              <a:latin typeface="American Typewriter"/>
            </a:endParaRPr>
          </a:p>
          <a:p>
            <a:r>
              <a:rPr lang="en-US" sz="1800" dirty="0" smtClean="0">
                <a:latin typeface="American Typewriter"/>
                <a:hlinkClick r:id="rId9"/>
              </a:rPr>
              <a:t>http://commons.wikimedia.org/wiki/File:The_Thinker_Musee_Rodin.jpg</a:t>
            </a:r>
            <a:endParaRPr lang="en-US" sz="1800" dirty="0" smtClean="0">
              <a:latin typeface="American Typewriter"/>
            </a:endParaRPr>
          </a:p>
          <a:p>
            <a:r>
              <a:rPr lang="en-US" sz="1800" dirty="0" smtClean="0">
                <a:latin typeface="American Typewriter"/>
                <a:hlinkClick r:id="rId10"/>
              </a:rPr>
              <a:t>http://en.wikipedia.org/wiki/File:NES-advantage.jpg</a:t>
            </a:r>
            <a:endParaRPr lang="en-US" sz="1800" dirty="0" smtClean="0">
              <a:latin typeface="American Typewriter"/>
            </a:endParaRPr>
          </a:p>
          <a:p>
            <a:r>
              <a:rPr lang="en-GB" sz="1800" dirty="0">
                <a:hlinkClick r:id="rId11" tooltip="Browse more publications by Kelly, Susan"/>
              </a:rPr>
              <a:t>Kelly, Susan</a:t>
            </a:r>
            <a:r>
              <a:rPr lang="en-GB" sz="1800" dirty="0"/>
              <a:t>. 2012. </a:t>
            </a:r>
            <a:r>
              <a:rPr lang="en-GB" sz="1800" i="1" dirty="0"/>
              <a:t>JURISDICTIONS </a:t>
            </a:r>
            <a:r>
              <a:rPr lang="en-GB" sz="1800" i="1" dirty="0">
                <a:hlinkClick r:id="rId12"/>
              </a:rPr>
              <a:t>http://research.gold.ac.uk/7263</a:t>
            </a:r>
            <a:r>
              <a:rPr lang="en-GB" sz="1800" i="1" dirty="0" smtClean="0">
                <a:hlinkClick r:id="rId12"/>
              </a:rPr>
              <a:t>/</a:t>
            </a:r>
            <a:r>
              <a:rPr lang="en-GB" sz="1800" i="1" dirty="0" smtClean="0"/>
              <a:t> </a:t>
            </a:r>
          </a:p>
          <a:p>
            <a:r>
              <a:rPr lang="en-US" sz="1100">
                <a:hlinkClick r:id="rId13"/>
              </a:rPr>
              <a:t>https://www.flickr.com/photos/carlos_maya/5165377895</a:t>
            </a:r>
            <a:r>
              <a:rPr lang="en-US" sz="1100" smtClean="0">
                <a:hlinkClick r:id="rId13"/>
              </a:rPr>
              <a:t>/</a:t>
            </a:r>
            <a:r>
              <a:rPr lang="en-US" sz="1100"/>
              <a:t>  </a:t>
            </a:r>
            <a:r>
              <a:rPr lang="en-US" sz="1100">
                <a:hlinkClick r:id="rId14"/>
              </a:rPr>
              <a:t>https://creativecommons.org/licenses/by/2.0</a:t>
            </a:r>
            <a:r>
              <a:rPr lang="en-US" sz="1100" smtClean="0">
                <a:hlinkClick r:id="rId14"/>
              </a:rPr>
              <a:t>/</a:t>
            </a:r>
            <a:r>
              <a:rPr lang="en-US" sz="1100" smtClean="0"/>
              <a:t> </a:t>
            </a:r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3px-35-Desktop-Hard-Dri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69" y="2870600"/>
            <a:ext cx="4937731" cy="398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216" y="605379"/>
            <a:ext cx="7893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merican Typewriter"/>
                <a:cs typeface="American Typewriter"/>
              </a:rPr>
              <a:t>What is a Repository?</a:t>
            </a:r>
            <a:endParaRPr lang="en-US" sz="5400" b="1" dirty="0">
              <a:latin typeface="American Typewriter"/>
              <a:cs typeface="American 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2085" y="2148504"/>
            <a:ext cx="6516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 i="1" dirty="0">
                <a:latin typeface="American Typewriter"/>
                <a:cs typeface="American Typewriter"/>
              </a:rPr>
              <a:t>A burial vault or tomb</a:t>
            </a:r>
          </a:p>
          <a:p>
            <a:pPr marL="342900" indent="-342900">
              <a:buAutoNum type="arabicPeriod"/>
            </a:pPr>
            <a:r>
              <a:rPr lang="en-US" sz="2400" i="1" dirty="0" smtClean="0">
                <a:latin typeface="American Typewriter"/>
                <a:cs typeface="American Typewriter"/>
              </a:rPr>
              <a:t>A place or container in which things can be stored for safety</a:t>
            </a:r>
          </a:p>
          <a:p>
            <a:pPr marL="342900" indent="-342900">
              <a:buAutoNum type="arabicPeriod"/>
            </a:pPr>
            <a:r>
              <a:rPr lang="en-US" sz="2400" i="1" dirty="0" smtClean="0">
                <a:latin typeface="American Typewriter"/>
              </a:rPr>
              <a:t>A </a:t>
            </a:r>
            <a:r>
              <a:rPr lang="en-US" sz="2400" i="1" dirty="0">
                <a:latin typeface="American Typewriter"/>
              </a:rPr>
              <a:t>digital repository is a </a:t>
            </a:r>
            <a:r>
              <a:rPr lang="en-US" sz="2400" i="1" dirty="0" smtClean="0">
                <a:latin typeface="American Typewriter"/>
              </a:rPr>
              <a:t>mechanism</a:t>
            </a:r>
          </a:p>
          <a:p>
            <a:pPr marL="342900" indent="-342900"/>
            <a:r>
              <a:rPr lang="en-US" sz="2400" i="1" dirty="0" smtClean="0">
                <a:latin typeface="American Typewriter"/>
              </a:rPr>
              <a:t>   </a:t>
            </a:r>
            <a:r>
              <a:rPr lang="en-US" sz="2400" i="1" dirty="0">
                <a:latin typeface="American Typewriter"/>
              </a:rPr>
              <a:t>for managing and storing </a:t>
            </a:r>
            <a:r>
              <a:rPr lang="en-US" sz="2400" i="1" dirty="0" smtClean="0">
                <a:latin typeface="American Typewriter"/>
              </a:rPr>
              <a:t>digital</a:t>
            </a:r>
          </a:p>
          <a:p>
            <a:r>
              <a:rPr lang="en-US" sz="2400" i="1" dirty="0">
                <a:latin typeface="American Typewriter"/>
              </a:rPr>
              <a:t> </a:t>
            </a:r>
            <a:r>
              <a:rPr lang="en-US" sz="2400" i="1" dirty="0" smtClean="0">
                <a:latin typeface="American Typewriter"/>
              </a:rPr>
              <a:t>   content</a:t>
            </a:r>
            <a:endParaRPr lang="en-US" sz="2400" i="1" dirty="0"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            </a:t>
            </a:r>
            <a:r>
              <a:rPr lang="en-GB" b="1" dirty="0" smtClean="0">
                <a:latin typeface="American Typewriter"/>
              </a:rPr>
              <a:t>What is Open Access</a:t>
            </a:r>
            <a:endParaRPr lang="en-GB" b="1" dirty="0">
              <a:latin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>
                <a:latin typeface="American Typewriter"/>
              </a:rPr>
              <a:t>Free and unrestricted access to research outputs</a:t>
            </a:r>
          </a:p>
          <a:p>
            <a:r>
              <a:rPr lang="en-GB" i="1" dirty="0" smtClean="0">
                <a:latin typeface="American Typewriter"/>
              </a:rPr>
              <a:t>Wider sharing of research</a:t>
            </a:r>
          </a:p>
          <a:p>
            <a:r>
              <a:rPr lang="en-GB" i="1" dirty="0" smtClean="0">
                <a:latin typeface="American Typewriter"/>
              </a:rPr>
              <a:t>Copyright remains</a:t>
            </a:r>
          </a:p>
          <a:p>
            <a:r>
              <a:rPr lang="en-GB" i="1" dirty="0" smtClean="0">
                <a:latin typeface="American Typewriter"/>
              </a:rPr>
              <a:t>Originally just research articles</a:t>
            </a:r>
          </a:p>
          <a:p>
            <a:r>
              <a:rPr lang="en-GB" i="1" dirty="0" smtClean="0">
                <a:latin typeface="American Typewriter"/>
              </a:rPr>
              <a:t>Any type of output </a:t>
            </a:r>
          </a:p>
          <a:p>
            <a:endParaRPr lang="en-GB" dirty="0" smtClean="0">
              <a:latin typeface="American Typewriter"/>
            </a:endParaRPr>
          </a:p>
          <a:p>
            <a:endParaRPr lang="en-GB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2841"/>
            <a:ext cx="2313542" cy="1735157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42" y="5122843"/>
            <a:ext cx="2313542" cy="1735157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84" y="5122843"/>
            <a:ext cx="2313542" cy="1735157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26" y="5122843"/>
            <a:ext cx="2313542" cy="173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American Typewriter"/>
              </a:rPr>
              <a:t>Why Open Access?</a:t>
            </a:r>
            <a:endParaRPr lang="en-GB" sz="6000" b="1" dirty="0">
              <a:latin typeface="American Typewriter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4137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90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merican Typewriter"/>
                <a:cs typeface="American Typewriter"/>
              </a:rPr>
              <a:t>Advantages</a:t>
            </a:r>
            <a:endParaRPr lang="en-US" b="1" dirty="0">
              <a:latin typeface="American Typewriter"/>
              <a:cs typeface="American Typewriter"/>
            </a:endParaRPr>
          </a:p>
        </p:txBody>
      </p:sp>
      <p:pic>
        <p:nvPicPr>
          <p:cNvPr id="3" name="Picture 2" descr="800px-NES-advant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780" y="3937113"/>
            <a:ext cx="4417220" cy="2920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659845"/>
            <a:ext cx="7040713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i="1" dirty="0" smtClean="0">
                <a:latin typeface="American Typewriter"/>
                <a:cs typeface="American Typewriter"/>
              </a:rPr>
              <a:t>Visibility</a:t>
            </a:r>
          </a:p>
          <a:p>
            <a:pPr>
              <a:buFont typeface="Arial"/>
              <a:buChar char="•"/>
            </a:pPr>
            <a:r>
              <a:rPr lang="en-US" sz="2800" i="1" dirty="0" smtClean="0">
                <a:latin typeface="American Typewriter"/>
                <a:cs typeface="American Typewriter"/>
              </a:rPr>
              <a:t>Organisational Tool</a:t>
            </a:r>
          </a:p>
          <a:p>
            <a:pPr>
              <a:buFont typeface="Arial"/>
              <a:buChar char="•"/>
            </a:pPr>
            <a:r>
              <a:rPr lang="en-US" sz="2800" i="1" dirty="0" smtClean="0">
                <a:latin typeface="American Typewriter"/>
                <a:cs typeface="American Typewriter"/>
              </a:rPr>
              <a:t>Authoritative record</a:t>
            </a:r>
          </a:p>
          <a:p>
            <a:pPr>
              <a:buFont typeface="Arial"/>
              <a:buChar char="•"/>
            </a:pPr>
            <a:r>
              <a:rPr lang="en-US" sz="2800" i="1" dirty="0" smtClean="0">
                <a:latin typeface="American Typewriter"/>
                <a:cs typeface="American Typewriter"/>
              </a:rPr>
              <a:t>Persistent urls</a:t>
            </a:r>
          </a:p>
          <a:p>
            <a:pPr>
              <a:buFont typeface="Arial"/>
              <a:buChar char="•"/>
            </a:pPr>
            <a:r>
              <a:rPr lang="en-US" sz="2800" i="1" dirty="0" smtClean="0">
                <a:latin typeface="American Typewriter"/>
                <a:cs typeface="American Typewriter"/>
              </a:rPr>
              <a:t>Storage</a:t>
            </a:r>
          </a:p>
          <a:p>
            <a:pPr>
              <a:buFont typeface="Arial"/>
              <a:buChar char="•"/>
            </a:pPr>
            <a:r>
              <a:rPr lang="en-US" sz="2800" i="1" dirty="0" smtClean="0">
                <a:latin typeface="American Typewriter"/>
                <a:cs typeface="American Typewriter"/>
              </a:rPr>
              <a:t>Sharing, increasing access and opportunities</a:t>
            </a:r>
          </a:p>
          <a:p>
            <a:pPr>
              <a:buFont typeface="Arial"/>
              <a:buChar char="•"/>
            </a:pPr>
            <a:r>
              <a:rPr lang="en-US" sz="2800" i="1" dirty="0" smtClean="0">
                <a:latin typeface="American Typewriter"/>
                <a:cs typeface="American Typewriter"/>
              </a:rPr>
              <a:t>Preservation</a:t>
            </a:r>
          </a:p>
          <a:p>
            <a:pPr>
              <a:buFont typeface="Arial"/>
              <a:buChar char="•"/>
            </a:pPr>
            <a:r>
              <a:rPr lang="en-US" sz="2800" i="1" dirty="0" err="1" smtClean="0">
                <a:latin typeface="American Typewriter"/>
                <a:cs typeface="American Typewriter"/>
              </a:rPr>
              <a:t>REFable</a:t>
            </a:r>
            <a:endParaRPr lang="en-US" sz="2800" i="1" dirty="0" smtClean="0">
              <a:latin typeface="American Typewriter"/>
              <a:cs typeface="American Typewriter"/>
            </a:endParaRPr>
          </a:p>
          <a:p>
            <a:pPr>
              <a:buFont typeface="Arial"/>
              <a:buChar char="•"/>
            </a:pPr>
            <a:r>
              <a:rPr lang="en-US" sz="2800" i="1" dirty="0" smtClean="0">
                <a:latin typeface="American Typewriter"/>
              </a:rPr>
              <a:t>Export to other systems</a:t>
            </a:r>
          </a:p>
          <a:p>
            <a:pPr>
              <a:buFont typeface="Arial"/>
              <a:buChar char="•"/>
            </a:pPr>
            <a:r>
              <a:rPr lang="en-US" sz="2800" i="1" dirty="0" smtClean="0">
                <a:latin typeface="American Typewriter"/>
              </a:rPr>
              <a:t>Use for CV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American Typewriter"/>
                <a:cs typeface="American Typewriter"/>
              </a:rPr>
              <a:t>Goldsmiths Research Online </a:t>
            </a:r>
            <a:r>
              <a:rPr lang="en-US" sz="3600" b="1" dirty="0">
                <a:latin typeface="American Typewriter"/>
                <a:cs typeface="American Typewriter"/>
              </a:rPr>
              <a:t>– GRO</a:t>
            </a:r>
            <a:br>
              <a:rPr lang="en-US" sz="3600" b="1" dirty="0">
                <a:latin typeface="American Typewriter"/>
                <a:cs typeface="American Typewriter"/>
              </a:rPr>
            </a:br>
            <a:r>
              <a:rPr lang="en-US" sz="3600" b="1" dirty="0">
                <a:latin typeface="American Typewriter"/>
                <a:cs typeface="American Typewriter"/>
                <a:hlinkClick r:id="rId3"/>
              </a:rPr>
              <a:t>http://research.gold.ac.uk</a:t>
            </a:r>
            <a:r>
              <a:rPr lang="en-US" sz="3600" b="1" dirty="0" smtClean="0">
                <a:latin typeface="American Typewriter"/>
                <a:cs typeface="American Typewriter"/>
                <a:hlinkClick r:id="rId3"/>
              </a:rPr>
              <a:t>/</a:t>
            </a:r>
            <a:r>
              <a:rPr lang="en-US" sz="3600" b="1" dirty="0" smtClean="0">
                <a:latin typeface="American Typewriter"/>
                <a:cs typeface="American Typewriter"/>
              </a:rPr>
              <a:t> </a:t>
            </a:r>
            <a:endParaRPr lang="en-US" sz="3600" b="1" dirty="0">
              <a:latin typeface="American Typewriter"/>
              <a:cs typeface="American Typewriter"/>
            </a:endParaRPr>
          </a:p>
        </p:txBody>
      </p:sp>
      <p:pic>
        <p:nvPicPr>
          <p:cNvPr id="4" name="Picture 3" descr="Home_-_Goldsmiths_Research_Online_-_2015-05-11_20.39.5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818" y="1417638"/>
            <a:ext cx="6445674" cy="5022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merican Typewriter"/>
              </a:rPr>
              <a:t>Practice Based Research</a:t>
            </a:r>
            <a:endParaRPr lang="en-GB" b="1" dirty="0">
              <a:latin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>
                <a:latin typeface="American Typewriter"/>
              </a:rPr>
              <a:t>Add, contribute</a:t>
            </a:r>
          </a:p>
          <a:p>
            <a:r>
              <a:rPr lang="en-GB" i="1" dirty="0" smtClean="0">
                <a:latin typeface="American Typewriter"/>
              </a:rPr>
              <a:t>Form of self archiving</a:t>
            </a:r>
          </a:p>
          <a:p>
            <a:r>
              <a:rPr lang="en-GB" i="1" dirty="0" smtClean="0">
                <a:latin typeface="American Typewriter"/>
              </a:rPr>
              <a:t>Gallery websites disappear…</a:t>
            </a:r>
          </a:p>
          <a:p>
            <a:r>
              <a:rPr lang="en-GB" i="1" dirty="0" smtClean="0">
                <a:latin typeface="American Typewriter"/>
              </a:rPr>
              <a:t>No current funder requirements</a:t>
            </a:r>
          </a:p>
          <a:p>
            <a:r>
              <a:rPr lang="en-GB" i="1" dirty="0" smtClean="0">
                <a:latin typeface="American Typewriter"/>
              </a:rPr>
              <a:t>Audio, video, images, documentation, installation shots</a:t>
            </a:r>
          </a:p>
          <a:p>
            <a:endParaRPr lang="en-GB" dirty="0" smtClean="0">
              <a:latin typeface="American Typewriter"/>
            </a:endParaRPr>
          </a:p>
          <a:p>
            <a:endParaRPr lang="en-GB" dirty="0">
              <a:latin typeface="American Typewriter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325"/>
            <a:ext cx="1931987" cy="14636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35" y="5393593"/>
            <a:ext cx="1909831" cy="1464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97" y="5347175"/>
            <a:ext cx="2027104" cy="151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merican Typewriter"/>
                <a:cs typeface="American Typewriter"/>
              </a:rPr>
              <a:t>What can I add?</a:t>
            </a:r>
            <a:endParaRPr lang="en-US" b="1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wine-52770_640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>
          <a:xfrm>
            <a:off x="-1684634" y="3881973"/>
            <a:ext cx="12582921" cy="2976027"/>
          </a:xfrm>
        </p:spPr>
      </p:pic>
      <p:sp>
        <p:nvSpPr>
          <p:cNvPr id="5" name="TextBox 4"/>
          <p:cNvSpPr txBox="1"/>
          <p:nvPr/>
        </p:nvSpPr>
        <p:spPr>
          <a:xfrm>
            <a:off x="913564" y="1604145"/>
            <a:ext cx="72082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American Typewriter"/>
                <a:cs typeface="American Typewriter"/>
              </a:rPr>
              <a:t>Articles, Conference papers/proceedings, Posters, Slides, Videos, Blogs, Professional Activities, Reports, Books, Book Reviews, Audio, Infographics, Tweets, Datasets, Patents, Compositions, Broadcasts, Images, Software, Design, Other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merican Typewriter"/>
                <a:cs typeface="American Typewriter"/>
              </a:rPr>
              <a:t>Points to Consider</a:t>
            </a:r>
            <a:endParaRPr lang="en-US" b="1" dirty="0">
              <a:latin typeface="American Typewriter"/>
              <a:cs typeface="American Typewriter"/>
            </a:endParaRPr>
          </a:p>
        </p:txBody>
      </p:sp>
      <p:pic>
        <p:nvPicPr>
          <p:cNvPr id="3" name="Picture 2" descr="450px-The_Thinker_Musee_Rod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390" y="1703120"/>
            <a:ext cx="3580410" cy="4773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7590" y="2049741"/>
            <a:ext cx="674032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i="1" dirty="0" smtClean="0">
                <a:latin typeface="American Typewriter"/>
                <a:cs typeface="American Typewriter"/>
              </a:rPr>
              <a:t>Future publication affected?</a:t>
            </a:r>
          </a:p>
          <a:p>
            <a:pPr>
              <a:buFont typeface="Arial"/>
              <a:buChar char="•"/>
            </a:pPr>
            <a:r>
              <a:rPr lang="en-US" sz="2800" i="1" dirty="0" smtClean="0">
                <a:latin typeface="American Typewriter"/>
                <a:cs typeface="American Typewriter"/>
              </a:rPr>
              <a:t>Check with publisher/supervisor</a:t>
            </a:r>
          </a:p>
          <a:p>
            <a:pPr>
              <a:buFont typeface="Arial"/>
              <a:buChar char="•"/>
            </a:pPr>
            <a:r>
              <a:rPr lang="en-US" sz="2800" i="1" dirty="0" smtClean="0">
                <a:latin typeface="American Typewriter"/>
                <a:cs typeface="American Typewriter"/>
              </a:rPr>
              <a:t>Just create a bibliographic record</a:t>
            </a:r>
          </a:p>
          <a:p>
            <a:pPr>
              <a:buFont typeface="Arial"/>
              <a:buChar char="•"/>
            </a:pPr>
            <a:r>
              <a:rPr lang="en-US" sz="2800" i="1" dirty="0" smtClean="0">
                <a:latin typeface="American Typewriter"/>
                <a:cs typeface="American Typewriter"/>
              </a:rPr>
              <a:t>Upload low-res images/video</a:t>
            </a:r>
          </a:p>
          <a:p>
            <a:pPr>
              <a:buFont typeface="Arial"/>
              <a:buChar char="•"/>
            </a:pPr>
            <a:r>
              <a:rPr lang="en-US" sz="2800" i="1" dirty="0" smtClean="0">
                <a:latin typeface="American Typewriter"/>
                <a:cs typeface="American Typewriter"/>
              </a:rPr>
              <a:t>Theses – request an embargo</a:t>
            </a:r>
          </a:p>
          <a:p>
            <a:pPr>
              <a:buFont typeface="Arial"/>
              <a:buChar char="•"/>
            </a:pPr>
            <a:r>
              <a:rPr lang="en-US" sz="2800" i="1" dirty="0" smtClean="0">
                <a:latin typeface="American Typewriter"/>
                <a:cs typeface="American Typewriter"/>
              </a:rPr>
              <a:t>Funded? OA requirement</a:t>
            </a:r>
          </a:p>
          <a:p>
            <a:endParaRPr lang="en-US" sz="2800" i="1" dirty="0"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1228</Words>
  <Application>Microsoft Office PowerPoint</Application>
  <PresentationFormat>On-screen Show (4:3)</PresentationFormat>
  <Paragraphs>157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GROwing Open Access</vt:lpstr>
      <vt:lpstr>PowerPoint Presentation</vt:lpstr>
      <vt:lpstr>            What is Open Access</vt:lpstr>
      <vt:lpstr>Why Open Access?</vt:lpstr>
      <vt:lpstr>Advantages</vt:lpstr>
      <vt:lpstr>Goldsmiths Research Online – GRO http://research.gold.ac.uk/ </vt:lpstr>
      <vt:lpstr>Practice Based Research</vt:lpstr>
      <vt:lpstr>What can I add?</vt:lpstr>
      <vt:lpstr>Points to Consider</vt:lpstr>
      <vt:lpstr>Copyright</vt:lpstr>
      <vt:lpstr>Green and Gold</vt:lpstr>
      <vt:lpstr>        </vt:lpstr>
      <vt:lpstr>Open Journals System http://ojs.gold.ac.uk/ </vt:lpstr>
      <vt:lpstr>Data Repository  http://data.gold.ac.uk/ </vt:lpstr>
      <vt:lpstr>Open Access Button https://www.openaccessbutton.org/ </vt:lpstr>
      <vt:lpstr>ORCID http://orcid.org/ </vt:lpstr>
      <vt:lpstr>Contact</vt:lpstr>
      <vt:lpstr>Image credits</vt:lpstr>
    </vt:vector>
  </TitlesOfParts>
  <Company>university of the arts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Open Access</dc:title>
  <dc:creator>andrew gray</dc:creator>
  <cp:lastModifiedBy>Andrew Gray</cp:lastModifiedBy>
  <cp:revision>42</cp:revision>
  <cp:lastPrinted>2015-05-12T12:26:09Z</cp:lastPrinted>
  <dcterms:created xsi:type="dcterms:W3CDTF">2015-05-11T19:34:31Z</dcterms:created>
  <dcterms:modified xsi:type="dcterms:W3CDTF">2015-05-12T12:34:37Z</dcterms:modified>
</cp:coreProperties>
</file>